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62" r:id="rId4"/>
    <p:sldId id="264" r:id="rId5"/>
    <p:sldId id="263" r:id="rId6"/>
    <p:sldId id="260" r:id="rId7"/>
    <p:sldId id="258" r:id="rId8"/>
    <p:sldId id="259" r:id="rId9"/>
    <p:sldId id="266" r:id="rId10"/>
    <p:sldId id="277" r:id="rId11"/>
    <p:sldId id="269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71" r:id="rId20"/>
    <p:sldId id="268" r:id="rId21"/>
    <p:sldId id="267" r:id="rId22"/>
    <p:sldId id="272" r:id="rId23"/>
    <p:sldId id="270" r:id="rId24"/>
    <p:sldId id="273" r:id="rId25"/>
    <p:sldId id="274" r:id="rId26"/>
    <p:sldId id="275" r:id="rId27"/>
    <p:sldId id="276" r:id="rId28"/>
  </p:sldIdLst>
  <p:sldSz cx="10080625" cy="567055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463" autoAdjust="0"/>
  </p:normalViewPr>
  <p:slideViewPr>
    <p:cSldViewPr snapToGrid="0">
      <p:cViewPr varScale="1">
        <p:scale>
          <a:sx n="112" d="100"/>
          <a:sy n="112" d="100"/>
        </p:scale>
        <p:origin x="7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4B4CCC9-746D-458B-93ED-DA5DFBAFA46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fr-F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268063-52DA-4C5B-86D8-83B7AD30E80E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fr-F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878C4A-C2AB-4F0C-99F1-F3388B4AEA4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fr-F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74331-52FF-4462-9CC1-3433308A0A06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242099C9-9EDD-478C-AAA0-786D26425DBE}" type="slidenum">
              <a:t>‹#›</a:t>
            </a:fld>
            <a:endParaRPr lang="fr-F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2150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28.jpeg>
</file>

<file path=ppt/media/image29.png>
</file>

<file path=ppt/media/image3.jpe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0DDFA0-B3EA-4DE0-B86D-00A5021A6B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0A8A82-BFC6-49D4-B3CB-5B41D888B7A5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fr-FR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8ABB3D6A-11E4-4B6F-AAA5-5C187722E72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fr-F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58735-3B5B-4E7F-A71F-E922BA22FE35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fr-F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6E94DA-DF64-490E-AB04-BAA1A6072116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fr-F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4A272-DFDB-484D-8099-61E52C89B28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fr-F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975FD47F-BE9F-4E0F-8F9F-DACE1CE09FAD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1784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fr-FR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  <a:ea typeface="Microsoft YaHei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FD29AA-B8C2-4A29-8EBE-AA822CC4BB1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2917C12-7112-431E-9855-C4986739694B}" type="slidenum">
              <a:t>1</a:t>
            </a:fld>
            <a:endParaRPr lang="fr-FR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B77E95-3A8F-4380-889A-0EF2D253ACF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1D9315-2C37-4F4C-B07B-CCC6CCEA0FF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EDC38A-EAD5-4FCF-B907-C63E00A22FE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803D7023-15EC-4B75-BFA5-3F99929C4523}" type="slidenum">
              <a:t>2</a:t>
            </a:fld>
            <a:endParaRPr lang="fr-FR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8435D0-A3BE-4FD7-AF38-7F2DA2865E0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16359C-8D36-4D84-9C09-6A9994E1153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D3BA-022C-42C3-B342-DD988B356C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E08A64-6D0E-49D2-B348-56B5BDAB1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E65F7-893A-47B5-BF25-CAB9C8D11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73649-D3C3-46DD-B681-81D036425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3AED2-C678-4AB5-8D14-F41F22A21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D212523-C9A7-412A-8C7B-4362717F8793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6722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490D3-3A1B-4A17-8BEF-F27610BBD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9C1608-A928-4F55-A430-CC4C13D74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50061-3462-498B-9D41-083E08D8B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6E939-BE7F-476F-8F5B-E48AEFBD3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633B2-D1F1-417E-ACE1-DE85D028C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87FBBAC-4E5C-484A-BB60-0858C901245E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0931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378E91-5FE2-4481-9348-1FC3F6FEF6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25425"/>
            <a:ext cx="2266950" cy="43894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930105-CCB1-4CDF-B06F-FE5F1F841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3212" cy="43894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74AD8-0AB8-4D0F-8DFE-051518B64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7D4BA-81D2-486E-B17D-2FF10EE2C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27B3F-6776-4B6B-9BCF-669F5550B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BD39B8C-D47A-4084-BF01-3D3C626124A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831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CC018-67FD-45AF-9A53-71A4E28C7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AA4AB-F081-449D-98AA-CF5BEC40D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3A562-C745-4BB3-B745-08EE1FDCD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28D46-C7F6-4E21-ABF5-0FE21DAB2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D688D-45C7-401E-90CC-216C06826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F1727D4-DE71-43C5-9BAC-46D8A2C9FDBB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1867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B0D76-5DEE-4FE1-BA5C-847A371C8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A8738-3B12-4934-84CF-886CF1116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7DC41-55F4-486D-8C11-D8F8044AD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8801C-0EC9-4B46-8EE7-CABC97E7B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99F14-F2FA-4EFD-8703-4AD29B61D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0AD100-CCD2-487E-B3E6-B42113D1544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9472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7673D-1C0D-4D11-BCC0-B274C21E9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C9AB0-DD7F-4020-A688-80C19E98FD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BD321-80E3-482C-A6D0-08DDB7E2C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B3198-1BDA-4454-A1CF-C0196A529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2236D4-4504-421E-BB75-C4CE9004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198D7-6C20-4F82-9B69-A36455F58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B5B1CE3-C4DA-4260-9321-83CE027437A9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13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01077-040F-424F-A991-66C3E4173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8EE46-9D2F-4A65-9624-57DAEC659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1261A8-815F-4980-9153-A319B0865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EFE6C7-3D18-400A-8E7C-7CFD8A6DAC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F9A260-AF12-4118-AF30-76E047F3AC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250D4A-EE5F-4FFA-9C0F-E3A127910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79D32D-6C38-4FD6-98E2-9B9F5004E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28AF8-94C4-40F5-84CC-492DAEB8F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58C0AB7-11A0-4056-8B3B-E0C1C5603D5F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867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8DD69-C2B5-481E-8C81-103DDA976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554A0A-C126-4E37-B529-15DE6C6D6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31DC-62D6-47A9-90DD-E0B9B3388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4CA4BC-F0D0-4B97-B613-986A21F7B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00A918-64A6-4DD5-B233-CFB67594D1F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9080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3979F2-5FCB-45F5-BBE3-BFF7F3661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A4E134-5D8A-43EE-88C7-565B51742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E95C6-A102-4DD2-AF4D-4108F322F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EDE721E-3BB6-466D-B213-4FE92359141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69914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452-0EFD-4BD4-AE36-7CFE3CFA9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A830F-8381-4E6D-887E-2BC2C1DA2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98B76B-22F0-46C4-8751-8CB7F3DC9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9A2BF-5DAC-43FE-A5FE-F8BB6AD5A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C6021-A6DC-4B45-B92B-E869DAAC3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6E8601-9F42-49E2-97ED-6E01F7B0C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FFE0F11-8A66-4D6E-9F57-F962EFC917DC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4132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87781-CF6E-42AC-8C3C-E858623A9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01F251-8929-4BFA-B1D0-17DDD69FD9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3C074C-CF2F-44D8-9A25-625EED13C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2EBD1-0E5E-4688-869C-20368B122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B7A00-3040-4500-A33B-5DAD4B971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0F9992-BE3E-4A89-BBF5-8077E9F56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0D109B-6BEB-45E5-81B1-B8B14266E231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2615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1C1CC1-4454-496F-B85C-B84823D8C3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9B2FC-BF03-4FBC-948C-A4D65422BB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53665-D94D-4F9A-805C-A10652E83F15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fr-F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BC674-FFF5-47AB-A3E4-8A56B0AA011A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fr-F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EBE38-36D1-43F2-ACC0-6D4D7F81187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fr-F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FC9CA409-F2D3-4155-AC74-2D38DA437A45}" type="slidenum"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hangingPunct="0">
        <a:tabLst/>
        <a:defRPr lang="fr-FR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  <a:ea typeface="Microsoft YaHei" pitchFamily="2"/>
        </a:defRPr>
      </a:lvl1pPr>
    </p:titleStyle>
    <p:bodyStyle>
      <a:lvl1pPr rtl="0" hangingPunct="0">
        <a:spcBef>
          <a:spcPts val="1417"/>
        </a:spcBef>
        <a:spcAft>
          <a:spcPts val="0"/>
        </a:spcAft>
        <a:tabLst/>
        <a:defRPr lang="fr-FR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  <a:ea typeface="Microsoft YaHei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jpeg"/><Relationship Id="rId7" Type="http://schemas.openxmlformats.org/officeDocument/2006/relationships/image" Target="../media/image20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0301-EF27-4C94-AEFB-719078B8467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40000" y="4813560"/>
            <a:ext cx="9071640" cy="946440"/>
          </a:xfrm>
        </p:spPr>
        <p:txBody>
          <a:bodyPr vert="horz"/>
          <a:lstStyle/>
          <a:p>
            <a:pPr lvl="0"/>
            <a:r>
              <a:rPr lang="fr-FR" sz="2600" dirty="0"/>
              <a:t>arnaud.nauwynck@gmail.com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F3654-417A-48E9-B471-14C2F0A79A2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/>
        <p:txBody>
          <a:bodyPr vert="horz" anchor="ctr"/>
          <a:lstStyle/>
          <a:p>
            <a:pPr lvl="0" algn="ctr"/>
            <a:r>
              <a:rPr lang="fr-FR" dirty="0"/>
              <a:t>Big Data</a:t>
            </a:r>
          </a:p>
          <a:p>
            <a:pPr lvl="0" algn="ctr"/>
            <a:endParaRPr lang="fr-FR" dirty="0"/>
          </a:p>
          <a:p>
            <a:pPr lvl="0" algn="ctr"/>
            <a:r>
              <a:rPr lang="fr-FR" dirty="0" err="1"/>
              <a:t>History</a:t>
            </a:r>
            <a:r>
              <a:rPr lang="fr-FR" dirty="0"/>
              <a:t>, Hardware-Software </a:t>
            </a:r>
            <a:r>
              <a:rPr lang="fr-FR" dirty="0" err="1"/>
              <a:t>evolution</a:t>
            </a:r>
            <a:endParaRPr lang="fr-FR" dirty="0"/>
          </a:p>
          <a:p>
            <a:pPr lvl="0" algn="ctr"/>
            <a:r>
              <a:rPr lang="fr-FR" dirty="0"/>
              <a:t>To </a:t>
            </a:r>
          </a:p>
          <a:p>
            <a:pPr lvl="0" algn="ctr"/>
            <a:r>
              <a:rPr lang="fr-FR" dirty="0"/>
              <a:t>Distributed </a:t>
            </a:r>
            <a:r>
              <a:rPr lang="fr-FR" dirty="0" err="1"/>
              <a:t>Computing</a:t>
            </a:r>
            <a:endParaRPr lang="fr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B9A440-0551-4871-B792-26D5EC78568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0000" y="0"/>
            <a:ext cx="9071640" cy="946440"/>
          </a:xfrm>
        </p:spPr>
        <p:txBody>
          <a:bodyPr vert="horz"/>
          <a:lstStyle/>
          <a:p>
            <a:pPr lvl="0"/>
            <a:r>
              <a:rPr lang="fr-FR" sz="2600"/>
              <a:t>http://arnaud-nauwynck.github.io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0DB07-13E9-4810-88AA-65D11E124B61}"/>
              </a:ext>
            </a:extLst>
          </p:cNvPr>
          <p:cNvSpPr txBox="1">
            <a:spLocks/>
          </p:cNvSpPr>
          <p:nvPr/>
        </p:nvSpPr>
        <p:spPr>
          <a:xfrm>
            <a:off x="335384" y="79348"/>
            <a:ext cx="9262801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Example HDD -&gt; SSD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A926F-B018-4FEA-87F2-A3457BA85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95" y="944490"/>
            <a:ext cx="6390686" cy="30554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17DAF9-3031-4C66-8A1F-084369FD1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6814" y="4195725"/>
            <a:ext cx="2219632" cy="1338644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0F7AA374-B9DD-42BC-B9FD-12F77D330575}"/>
              </a:ext>
            </a:extLst>
          </p:cNvPr>
          <p:cNvSpPr/>
          <p:nvPr/>
        </p:nvSpPr>
        <p:spPr>
          <a:xfrm>
            <a:off x="49049" y="4237421"/>
            <a:ext cx="2736192" cy="1338644"/>
          </a:xfrm>
          <a:prstGeom prst="wedgeEllipseCallout">
            <a:avLst>
              <a:gd name="adj1" fmla="val 81585"/>
              <a:gd name="adj2" fmla="val -797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???</a:t>
            </a:r>
          </a:p>
          <a:p>
            <a:pPr algn="ctr"/>
            <a:r>
              <a:rPr lang="fr-FR" dirty="0"/>
              <a:t>No more HDD Hardwares in Azure </a:t>
            </a:r>
            <a:r>
              <a:rPr lang="fr-FR" dirty="0" err="1"/>
              <a:t>DataCenters</a:t>
            </a:r>
            <a:r>
              <a:rPr lang="fr-FR" dirty="0"/>
              <a:t> !!!!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5D863F-9830-4B91-B0DF-1C39C81ADA66}"/>
              </a:ext>
            </a:extLst>
          </p:cNvPr>
          <p:cNvSpPr txBox="1"/>
          <p:nvPr/>
        </p:nvSpPr>
        <p:spPr>
          <a:xfrm>
            <a:off x="6660054" y="4372304"/>
            <a:ext cx="32261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HDD are </a:t>
            </a:r>
            <a:r>
              <a:rPr lang="fr-FR" dirty="0" err="1"/>
              <a:t>emulated</a:t>
            </a:r>
            <a:r>
              <a:rPr lang="fr-FR" dirty="0"/>
              <a:t> « </a:t>
            </a:r>
            <a:r>
              <a:rPr lang="fr-FR" dirty="0" err="1"/>
              <a:t>throttled</a:t>
            </a:r>
            <a:r>
              <a:rPr lang="fr-FR" dirty="0"/>
              <a:t> »</a:t>
            </a:r>
          </a:p>
          <a:p>
            <a:r>
              <a:rPr lang="fr-FR" dirty="0" err="1"/>
              <a:t>From</a:t>
            </a:r>
            <a:r>
              <a:rPr lang="fr-FR" dirty="0"/>
              <a:t> SSD</a:t>
            </a:r>
          </a:p>
          <a:p>
            <a:r>
              <a:rPr lang="fr-FR" dirty="0"/>
              <a:t>For </a:t>
            </a:r>
            <a:r>
              <a:rPr lang="fr-FR" dirty="0" err="1"/>
              <a:t>lower</a:t>
            </a:r>
            <a:r>
              <a:rPr lang="fr-FR" dirty="0"/>
              <a:t> perf … </a:t>
            </a:r>
            <a:r>
              <a:rPr lang="fr-FR" dirty="0" err="1"/>
              <a:t>lower</a:t>
            </a:r>
            <a:r>
              <a:rPr lang="fr-FR" dirty="0"/>
              <a:t> </a:t>
            </a:r>
            <a:r>
              <a:rPr lang="fr-FR" dirty="0" err="1"/>
              <a:t>billed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5028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9A7AE-A807-47A9-84CE-809DCE6A27BC}"/>
              </a:ext>
            </a:extLst>
          </p:cNvPr>
          <p:cNvSpPr txBox="1">
            <a:spLocks/>
          </p:cNvSpPr>
          <p:nvPr/>
        </p:nvSpPr>
        <p:spPr>
          <a:xfrm>
            <a:off x="335384" y="79348"/>
            <a:ext cx="9262801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Vertical -&gt; </a:t>
            </a:r>
            <a:r>
              <a:rPr lang="fr-FR" dirty="0" err="1">
                <a:solidFill>
                  <a:sysClr val="windowText" lastClr="000000"/>
                </a:solidFill>
              </a:rPr>
              <a:t>Horyzontal</a:t>
            </a:r>
            <a:r>
              <a:rPr lang="fr-FR" dirty="0">
                <a:solidFill>
                  <a:sysClr val="windowText" lastClr="000000"/>
                </a:solidFill>
              </a:rPr>
              <a:t> </a:t>
            </a:r>
            <a:r>
              <a:rPr lang="fr-FR" dirty="0" err="1">
                <a:solidFill>
                  <a:sysClr val="windowText" lastClr="000000"/>
                </a:solidFill>
              </a:rPr>
              <a:t>Scaling</a:t>
            </a:r>
            <a:r>
              <a:rPr lang="fr-FR" dirty="0">
                <a:solidFill>
                  <a:sysClr val="windowText" lastClr="000000"/>
                </a:solidFill>
              </a:rPr>
              <a:t> </a:t>
            </a:r>
          </a:p>
          <a:p>
            <a:r>
              <a:rPr lang="fr-FR" dirty="0">
                <a:solidFill>
                  <a:sysClr val="windowText" lastClr="000000"/>
                </a:solidFill>
              </a:rPr>
              <a:t>Disruptions of </a:t>
            </a:r>
            <a:r>
              <a:rPr lang="fr-FR" dirty="0" err="1">
                <a:solidFill>
                  <a:sysClr val="windowText" lastClr="000000"/>
                </a:solidFill>
              </a:rPr>
              <a:t>DataCenters</a:t>
            </a:r>
            <a:endParaRPr lang="fr-FR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D9DFC4-5A9F-41A6-B7CC-32C074E9A374}"/>
              </a:ext>
            </a:extLst>
          </p:cNvPr>
          <p:cNvSpPr txBox="1"/>
          <p:nvPr/>
        </p:nvSpPr>
        <p:spPr>
          <a:xfrm>
            <a:off x="2635149" y="5061086"/>
            <a:ext cx="1560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1980 : PC</a:t>
            </a:r>
            <a:endParaRPr lang="fr-FR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6FA988-9247-4F4D-9352-919CA4196FD8}"/>
              </a:ext>
            </a:extLst>
          </p:cNvPr>
          <p:cNvSpPr txBox="1"/>
          <p:nvPr/>
        </p:nvSpPr>
        <p:spPr>
          <a:xfrm>
            <a:off x="18266" y="3352222"/>
            <a:ext cx="260616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Hardwares:</a:t>
            </a:r>
          </a:p>
          <a:p>
            <a:r>
              <a:rPr lang="fr-FR" sz="2800" dirty="0"/>
              <a:t>Super-Computer</a:t>
            </a:r>
          </a:p>
          <a:p>
            <a:r>
              <a:rPr lang="fr-FR" sz="2800" dirty="0"/>
              <a:t>« </a:t>
            </a:r>
            <a:r>
              <a:rPr lang="fr-FR" sz="2800" dirty="0" err="1"/>
              <a:t>Crays</a:t>
            </a:r>
            <a:r>
              <a:rPr lang="fr-FR" sz="2800" dirty="0"/>
              <a:t> »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1D4DDB-6111-4E2F-926F-C2BF99175F6D}"/>
              </a:ext>
            </a:extLst>
          </p:cNvPr>
          <p:cNvSpPr txBox="1"/>
          <p:nvPr/>
        </p:nvSpPr>
        <p:spPr>
          <a:xfrm>
            <a:off x="6311505" y="2785051"/>
            <a:ext cx="38987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Hardwares:</a:t>
            </a:r>
          </a:p>
          <a:p>
            <a:r>
              <a:rPr lang="fr-FR" sz="2800" dirty="0"/>
              <a:t>Distributed (</a:t>
            </a:r>
            <a:r>
              <a:rPr lang="fr-FR" sz="2800" dirty="0" err="1"/>
              <a:t>DataCenters</a:t>
            </a:r>
            <a:r>
              <a:rPr lang="fr-FR" sz="2800" dirty="0"/>
              <a:t>)</a:t>
            </a:r>
          </a:p>
        </p:txBody>
      </p:sp>
      <p:pic>
        <p:nvPicPr>
          <p:cNvPr id="9220" name="Picture 4" descr="Blade server - Wikipedia">
            <a:extLst>
              <a:ext uri="{FF2B5EF4-FFF2-40B4-BE49-F238E27FC236}">
                <a16:creationId xmlns:a16="http://schemas.microsoft.com/office/drawing/2014/main" id="{D07F475B-3F33-4808-9AD4-6361266E2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793" y="3692992"/>
            <a:ext cx="2807198" cy="170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CC986A00-E1C1-412E-A4BC-B8E66C47FBD7}"/>
              </a:ext>
            </a:extLst>
          </p:cNvPr>
          <p:cNvSpPr/>
          <p:nvPr/>
        </p:nvSpPr>
        <p:spPr>
          <a:xfrm rot="2194303">
            <a:off x="2576484" y="3015037"/>
            <a:ext cx="1248009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A44D2F-EC23-4A7C-8442-8DB001154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4" y="1484367"/>
            <a:ext cx="1752960" cy="1863233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3C014EEF-419E-4C32-8944-9C80CF27C83F}"/>
              </a:ext>
            </a:extLst>
          </p:cNvPr>
          <p:cNvSpPr/>
          <p:nvPr/>
        </p:nvSpPr>
        <p:spPr>
          <a:xfrm rot="18260056">
            <a:off x="4809618" y="3098682"/>
            <a:ext cx="1248009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222" name="Picture 6">
            <a:extLst>
              <a:ext uri="{FF2B5EF4-FFF2-40B4-BE49-F238E27FC236}">
                <a16:creationId xmlns:a16="http://schemas.microsoft.com/office/drawing/2014/main" id="{172B6485-0544-4489-BB03-47923BC37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5013" y="1671314"/>
            <a:ext cx="3781425" cy="120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12 août 1981: le «5150 Personal Computer» (PC) est mis en vente par I.B.M.  - Chez Jeannette Fleurs">
            <a:extLst>
              <a:ext uri="{FF2B5EF4-FFF2-40B4-BE49-F238E27FC236}">
                <a16:creationId xmlns:a16="http://schemas.microsoft.com/office/drawing/2014/main" id="{A3807E25-2C5D-4118-8DFE-228C8CDFA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784" y="3708160"/>
            <a:ext cx="1907148" cy="126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939CD05B-E49F-47F0-A8AB-E1643EAC642A}"/>
              </a:ext>
            </a:extLst>
          </p:cNvPr>
          <p:cNvSpPr/>
          <p:nvPr/>
        </p:nvSpPr>
        <p:spPr>
          <a:xfrm rot="18937906">
            <a:off x="2579078" y="3015037"/>
            <a:ext cx="1187858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F0EF8CA2-556B-4098-929D-2FB909A847F0}"/>
              </a:ext>
            </a:extLst>
          </p:cNvPr>
          <p:cNvSpPr/>
          <p:nvPr/>
        </p:nvSpPr>
        <p:spPr>
          <a:xfrm rot="2194303">
            <a:off x="4762400" y="3073467"/>
            <a:ext cx="1248009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93D660-0388-48CD-98C2-29E79DED4F41}"/>
              </a:ext>
            </a:extLst>
          </p:cNvPr>
          <p:cNvSpPr txBox="1"/>
          <p:nvPr/>
        </p:nvSpPr>
        <p:spPr>
          <a:xfrm>
            <a:off x="5100793" y="5151326"/>
            <a:ext cx="5010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« Blade » </a:t>
            </a:r>
            <a:r>
              <a:rPr lang="fr-FR" sz="2800" b="1" dirty="0" err="1"/>
              <a:t>commodity</a:t>
            </a:r>
            <a:r>
              <a:rPr lang="fr-FR" sz="2800" b="1" dirty="0"/>
              <a:t> hardwares</a:t>
            </a:r>
            <a:endParaRPr lang="fr-FR" sz="2400" b="1" dirty="0"/>
          </a:p>
        </p:txBody>
      </p:sp>
      <p:pic>
        <p:nvPicPr>
          <p:cNvPr id="9226" name="Picture 10" descr="PC Gamer GROSBILL AKIRA - RTX 3070Ti - 1To NVMe - Ryzen 5 5600X - 16Go DDR4">
            <a:extLst>
              <a:ext uri="{FF2B5EF4-FFF2-40B4-BE49-F238E27FC236}">
                <a16:creationId xmlns:a16="http://schemas.microsoft.com/office/drawing/2014/main" id="{51155E39-6C77-4036-8423-106C74D42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516" y="1333343"/>
            <a:ext cx="1399197" cy="1399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005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0682586-18CB-4D29-A69E-7D3C7907D0CB}"/>
              </a:ext>
            </a:extLst>
          </p:cNvPr>
          <p:cNvSpPr txBox="1">
            <a:spLocks/>
          </p:cNvSpPr>
          <p:nvPr/>
        </p:nvSpPr>
        <p:spPr>
          <a:xfrm>
            <a:off x="335384" y="79348"/>
            <a:ext cx="9262801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 err="1">
                <a:solidFill>
                  <a:sysClr val="windowText" lastClr="000000"/>
                </a:solidFill>
              </a:rPr>
              <a:t>Data,Data,Data</a:t>
            </a:r>
            <a:r>
              <a:rPr lang="fr-FR" dirty="0">
                <a:solidFill>
                  <a:sysClr val="windowText" lastClr="000000"/>
                </a:solidFill>
              </a:rPr>
              <a:t>  = </a:t>
            </a:r>
            <a:r>
              <a:rPr lang="fr-FR" dirty="0" err="1">
                <a:solidFill>
                  <a:sysClr val="windowText" lastClr="000000"/>
                </a:solidFill>
              </a:rPr>
              <a:t>DataCenters</a:t>
            </a:r>
            <a:endParaRPr lang="fr-FR" dirty="0">
              <a:solidFill>
                <a:sysClr val="windowText" lastClr="000000"/>
              </a:solidFill>
            </a:endParaRPr>
          </a:p>
        </p:txBody>
      </p:sp>
      <p:pic>
        <p:nvPicPr>
          <p:cNvPr id="19460" name="Picture 4" descr="Data : Comment s&amp;#39;en sortir quand on n&amp;#39;est pas un GAFA ?">
            <a:extLst>
              <a:ext uri="{FF2B5EF4-FFF2-40B4-BE49-F238E27FC236}">
                <a16:creationId xmlns:a16="http://schemas.microsoft.com/office/drawing/2014/main" id="{F890CA85-4A71-4336-B866-DD7F8BFD5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206" y="1182724"/>
            <a:ext cx="4056829" cy="4056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2" name="Picture 6">
            <a:extLst>
              <a:ext uri="{FF2B5EF4-FFF2-40B4-BE49-F238E27FC236}">
                <a16:creationId xmlns:a16="http://schemas.microsoft.com/office/drawing/2014/main" id="{A879987E-7577-42FC-BD5C-DFD5AA688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65" y="1793128"/>
            <a:ext cx="5064453" cy="379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16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A2D01D-9E51-4799-8D51-639807811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6194"/>
            <a:ext cx="10080625" cy="443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how-big-is-a-petabyte-graphic">
            <a:extLst>
              <a:ext uri="{FF2B5EF4-FFF2-40B4-BE49-F238E27FC236}">
                <a16:creationId xmlns:a16="http://schemas.microsoft.com/office/drawing/2014/main" id="{0152E05A-154F-4380-A3F3-DC7F649B5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818" y="0"/>
            <a:ext cx="2700338" cy="567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FE5DBC2-DD27-463A-B379-08DF959F6CF2}"/>
              </a:ext>
            </a:extLst>
          </p:cNvPr>
          <p:cNvSpPr txBox="1">
            <a:spLocks/>
          </p:cNvSpPr>
          <p:nvPr/>
        </p:nvSpPr>
        <p:spPr>
          <a:xfrm>
            <a:off x="-428368" y="370134"/>
            <a:ext cx="9262801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1 </a:t>
            </a:r>
            <a:r>
              <a:rPr lang="fr-FR" dirty="0" err="1">
                <a:solidFill>
                  <a:sysClr val="windowText" lastClr="000000"/>
                </a:solidFill>
              </a:rPr>
              <a:t>Peta</a:t>
            </a:r>
            <a:r>
              <a:rPr lang="fr-FR" dirty="0">
                <a:solidFill>
                  <a:sysClr val="windowText" lastClr="000000"/>
                </a:solidFill>
              </a:rPr>
              <a:t> = 1000 </a:t>
            </a:r>
            <a:r>
              <a:rPr lang="fr-FR" dirty="0" err="1">
                <a:solidFill>
                  <a:sysClr val="windowText" lastClr="000000"/>
                </a:solidFill>
              </a:rPr>
              <a:t>Teras</a:t>
            </a:r>
            <a:endParaRPr lang="fr-FR" dirty="0">
              <a:solidFill>
                <a:sysClr val="windowText" lastClr="000000"/>
              </a:solidFill>
            </a:endParaRPr>
          </a:p>
          <a:p>
            <a:r>
              <a:rPr lang="fr-FR" sz="1800" dirty="0">
                <a:solidFill>
                  <a:sysClr val="windowText" lastClr="000000"/>
                </a:solidFill>
              </a:rPr>
              <a:t>= 1,125,899,906,842,624 Bytes</a:t>
            </a:r>
          </a:p>
          <a:p>
            <a:endParaRPr lang="fr-FR" dirty="0">
              <a:solidFill>
                <a:sysClr val="windowText" lastClr="000000"/>
              </a:solidFill>
            </a:endParaRPr>
          </a:p>
        </p:txBody>
      </p:sp>
      <p:pic>
        <p:nvPicPr>
          <p:cNvPr id="4" name="Picture 2" descr="Les GAFA dominent l'économie ! FAUX">
            <a:extLst>
              <a:ext uri="{FF2B5EF4-FFF2-40B4-BE49-F238E27FC236}">
                <a16:creationId xmlns:a16="http://schemas.microsoft.com/office/drawing/2014/main" id="{88F8023B-213F-483B-A23B-47C73CA8A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763" y="1716361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7CF245-A27D-4C98-A984-7FF6143744D9}"/>
              </a:ext>
            </a:extLst>
          </p:cNvPr>
          <p:cNvSpPr txBox="1"/>
          <p:nvPr/>
        </p:nvSpPr>
        <p:spPr>
          <a:xfrm>
            <a:off x="1065048" y="2357821"/>
            <a:ext cx="1390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Not </a:t>
            </a:r>
            <a:r>
              <a:rPr lang="fr-FR" dirty="0" err="1"/>
              <a:t>Only</a:t>
            </a:r>
            <a:r>
              <a:rPr lang="fr-FR" dirty="0"/>
              <a:t> for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BE6905-5F24-473E-AB08-60BD92960C5E}"/>
              </a:ext>
            </a:extLst>
          </p:cNvPr>
          <p:cNvSpPr txBox="1"/>
          <p:nvPr/>
        </p:nvSpPr>
        <p:spPr>
          <a:xfrm>
            <a:off x="1117600" y="3462531"/>
            <a:ext cx="46599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Example at French Bank «SG » : 3 </a:t>
            </a:r>
            <a:r>
              <a:rPr lang="fr-FR" dirty="0" err="1"/>
              <a:t>Petas</a:t>
            </a:r>
            <a:r>
              <a:rPr lang="fr-FR" dirty="0"/>
              <a:t> in 2020 </a:t>
            </a:r>
          </a:p>
          <a:p>
            <a:r>
              <a:rPr lang="fr-FR" dirty="0"/>
              <a:t>for </a:t>
            </a:r>
            <a:r>
              <a:rPr lang="fr-FR" dirty="0" err="1"/>
              <a:t>storing</a:t>
            </a:r>
            <a:r>
              <a:rPr lang="fr-FR" dirty="0"/>
              <a:t> Vars / Risks / </a:t>
            </a:r>
            <a:r>
              <a:rPr lang="fr-FR" dirty="0" err="1"/>
              <a:t>market</a:t>
            </a:r>
            <a:r>
              <a:rPr lang="fr-FR" dirty="0"/>
              <a:t> params / </a:t>
            </a:r>
            <a:r>
              <a:rPr lang="fr-FR" dirty="0" err="1"/>
              <a:t>trades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676F81-636B-4975-99C3-FCF650E07339}"/>
              </a:ext>
            </a:extLst>
          </p:cNvPr>
          <p:cNvSpPr txBox="1"/>
          <p:nvPr/>
        </p:nvSpPr>
        <p:spPr>
          <a:xfrm>
            <a:off x="1117600" y="4319435"/>
            <a:ext cx="46555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« Small » Cluster : 6 racks </a:t>
            </a:r>
          </a:p>
          <a:p>
            <a:r>
              <a:rPr lang="fr-FR" dirty="0"/>
              <a:t> ~ 90 servers *  { 256 RAM  + 42 </a:t>
            </a:r>
            <a:r>
              <a:rPr lang="fr-FR" dirty="0" err="1"/>
              <a:t>cores</a:t>
            </a:r>
            <a:r>
              <a:rPr lang="fr-FR" dirty="0"/>
              <a:t> + 8 </a:t>
            </a:r>
            <a:r>
              <a:rPr lang="fr-FR" dirty="0" err="1"/>
              <a:t>disks</a:t>
            </a:r>
            <a:r>
              <a:rPr lang="fr-FR" dirty="0"/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3647205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7016E-5861-42FE-B474-B2F7090F2964}"/>
              </a:ext>
            </a:extLst>
          </p:cNvPr>
          <p:cNvSpPr txBox="1">
            <a:spLocks/>
          </p:cNvSpPr>
          <p:nvPr/>
        </p:nvSpPr>
        <p:spPr>
          <a:xfrm>
            <a:off x="254805" y="1424672"/>
            <a:ext cx="9262801" cy="3249686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Softwares for </a:t>
            </a:r>
            <a:r>
              <a:rPr lang="fr-FR" dirty="0" err="1">
                <a:solidFill>
                  <a:sysClr val="windowText" lastClr="000000"/>
                </a:solidFill>
              </a:rPr>
              <a:t>BigData</a:t>
            </a:r>
            <a:r>
              <a:rPr lang="fr-FR" dirty="0">
                <a:solidFill>
                  <a:sysClr val="windowText" lastClr="000000"/>
                </a:solidFill>
              </a:rPr>
              <a:t> ?</a:t>
            </a:r>
          </a:p>
          <a:p>
            <a:endParaRPr lang="fr-FR" dirty="0">
              <a:solidFill>
                <a:sysClr val="windowText" lastClr="000000"/>
              </a:solidFill>
            </a:endParaRPr>
          </a:p>
          <a:p>
            <a:r>
              <a:rPr lang="fr-FR" dirty="0">
                <a:solidFill>
                  <a:sysClr val="windowText" lastClr="000000"/>
                </a:solidFill>
              </a:rPr>
              <a:t>No more </a:t>
            </a:r>
            <a:r>
              <a:rPr lang="fr-FR" dirty="0" err="1">
                <a:solidFill>
                  <a:sysClr val="windowText" lastClr="000000"/>
                </a:solidFill>
              </a:rPr>
              <a:t>traditionnal</a:t>
            </a:r>
            <a:r>
              <a:rPr lang="fr-FR" dirty="0">
                <a:solidFill>
                  <a:sysClr val="windowText" lastClr="000000"/>
                </a:solidFill>
              </a:rPr>
              <a:t> </a:t>
            </a:r>
          </a:p>
          <a:p>
            <a:r>
              <a:rPr lang="fr-FR" dirty="0">
                <a:solidFill>
                  <a:sysClr val="windowText" lastClr="000000"/>
                </a:solidFill>
              </a:rPr>
              <a:t>Oracle DB + single </a:t>
            </a:r>
            <a:r>
              <a:rPr lang="fr-FR" dirty="0" err="1">
                <a:solidFill>
                  <a:sysClr val="windowText" lastClr="000000"/>
                </a:solidFill>
              </a:rPr>
              <a:t>Jdbc</a:t>
            </a:r>
            <a:r>
              <a:rPr lang="fr-FR" dirty="0">
                <a:solidFill>
                  <a:sysClr val="windowText" lastClr="000000"/>
                </a:solidFill>
              </a:rPr>
              <a:t> client …</a:t>
            </a:r>
          </a:p>
        </p:txBody>
      </p:sp>
    </p:spTree>
    <p:extLst>
      <p:ext uri="{BB962C8B-B14F-4D97-AF65-F5344CB8AC3E}">
        <p14:creationId xmlns:p14="http://schemas.microsoft.com/office/powerpoint/2010/main" val="1131405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C0759-F56E-4E97-B59E-2A6B0F2D8351}"/>
              </a:ext>
            </a:extLst>
          </p:cNvPr>
          <p:cNvSpPr txBox="1">
            <a:spLocks/>
          </p:cNvSpPr>
          <p:nvPr/>
        </p:nvSpPr>
        <p:spPr>
          <a:xfrm>
            <a:off x="254805" y="1424672"/>
            <a:ext cx="9262801" cy="3249686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 err="1">
                <a:solidFill>
                  <a:sysClr val="windowText" lastClr="000000"/>
                </a:solidFill>
              </a:rPr>
              <a:t>Definition</a:t>
            </a:r>
            <a:r>
              <a:rPr lang="fr-FR" dirty="0">
                <a:solidFill>
                  <a:sysClr val="windowText" lastClr="000000"/>
                </a:solidFill>
              </a:rPr>
              <a:t> of </a:t>
            </a:r>
            <a:r>
              <a:rPr lang="fr-FR" dirty="0" err="1">
                <a:solidFill>
                  <a:sysClr val="windowText" lastClr="000000"/>
                </a:solidFill>
              </a:rPr>
              <a:t>BigData</a:t>
            </a:r>
            <a:br>
              <a:rPr lang="fr-FR" dirty="0">
                <a:solidFill>
                  <a:sysClr val="windowText" lastClr="000000"/>
                </a:solidFill>
              </a:rPr>
            </a:br>
            <a:endParaRPr lang="fr-FR" dirty="0">
              <a:solidFill>
                <a:sysClr val="windowText" lastClr="000000"/>
              </a:solidFill>
            </a:endParaRPr>
          </a:p>
          <a:p>
            <a:r>
              <a:rPr lang="fr-FR" dirty="0">
                <a:solidFill>
                  <a:sysClr val="windowText" lastClr="000000"/>
                </a:solidFill>
              </a:rPr>
              <a:t> = NO FIT in a Single Server</a:t>
            </a:r>
            <a:br>
              <a:rPr lang="fr-FR" dirty="0">
                <a:solidFill>
                  <a:sysClr val="windowText" lastClr="000000"/>
                </a:solidFill>
              </a:rPr>
            </a:br>
            <a:r>
              <a:rPr lang="fr-FR" dirty="0">
                <a:solidFill>
                  <a:sysClr val="windowText" lastClr="000000"/>
                </a:solidFill>
              </a:rPr>
              <a:t>(</a:t>
            </a:r>
            <a:r>
              <a:rPr lang="fr-FR" dirty="0" err="1">
                <a:solidFill>
                  <a:sysClr val="windowText" lastClr="000000"/>
                </a:solidFill>
              </a:rPr>
              <a:t>even</a:t>
            </a:r>
            <a:r>
              <a:rPr lang="fr-FR" dirty="0">
                <a:solidFill>
                  <a:sysClr val="windowText" lastClr="000000"/>
                </a:solidFill>
              </a:rPr>
              <a:t> 10Million$, </a:t>
            </a:r>
            <a:r>
              <a:rPr lang="fr-FR" dirty="0" err="1">
                <a:solidFill>
                  <a:sysClr val="windowText" lastClr="000000"/>
                </a:solidFill>
              </a:rPr>
              <a:t>Huge</a:t>
            </a:r>
            <a:r>
              <a:rPr lang="fr-FR" dirty="0">
                <a:solidFill>
                  <a:sysClr val="windowText" lastClr="000000"/>
                </a:solidFill>
              </a:rPr>
              <a:t> </a:t>
            </a:r>
            <a:r>
              <a:rPr lang="fr-FR" dirty="0" err="1">
                <a:solidFill>
                  <a:sysClr val="windowText" lastClr="000000"/>
                </a:solidFill>
              </a:rPr>
              <a:t>with</a:t>
            </a:r>
            <a:r>
              <a:rPr lang="fr-FR" dirty="0">
                <a:solidFill>
                  <a:sysClr val="windowText" lastClr="000000"/>
                </a:solidFill>
              </a:rPr>
              <a:t> SAN)</a:t>
            </a:r>
          </a:p>
        </p:txBody>
      </p:sp>
    </p:spTree>
    <p:extLst>
      <p:ext uri="{BB962C8B-B14F-4D97-AF65-F5344CB8AC3E}">
        <p14:creationId xmlns:p14="http://schemas.microsoft.com/office/powerpoint/2010/main" val="1267165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40E59-D941-4498-8F2A-1B73FEAA6837}"/>
              </a:ext>
            </a:extLst>
          </p:cNvPr>
          <p:cNvSpPr txBox="1">
            <a:spLocks/>
          </p:cNvSpPr>
          <p:nvPr/>
        </p:nvSpPr>
        <p:spPr>
          <a:xfrm>
            <a:off x="254805" y="1424672"/>
            <a:ext cx="9262801" cy="3249686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3 Vs</a:t>
            </a:r>
          </a:p>
          <a:p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Volume, Velocity, Variety</a:t>
            </a:r>
          </a:p>
          <a:p>
            <a:endParaRPr lang="en-US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(5vs : + 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veracity, value )</a:t>
            </a:r>
            <a:br>
              <a:rPr lang="fr-FR" dirty="0">
                <a:solidFill>
                  <a:sysClr val="windowText" lastClr="000000"/>
                </a:solidFill>
              </a:rPr>
            </a:br>
            <a:endParaRPr lang="fr-FR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079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40E59-D941-4498-8F2A-1B73FEAA6837}"/>
              </a:ext>
            </a:extLst>
          </p:cNvPr>
          <p:cNvSpPr txBox="1">
            <a:spLocks/>
          </p:cNvSpPr>
          <p:nvPr/>
        </p:nvSpPr>
        <p:spPr>
          <a:xfrm>
            <a:off x="254805" y="1424672"/>
            <a:ext cx="9262801" cy="3249686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3 Vs</a:t>
            </a:r>
          </a:p>
          <a:p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Volume, Velocity, Variety</a:t>
            </a:r>
          </a:p>
        </p:txBody>
      </p: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213E7F0C-C8A7-4F47-B972-B34D668B41F8}"/>
              </a:ext>
            </a:extLst>
          </p:cNvPr>
          <p:cNvSpPr/>
          <p:nvPr/>
        </p:nvSpPr>
        <p:spPr>
          <a:xfrm>
            <a:off x="863221" y="4329752"/>
            <a:ext cx="1712794" cy="706272"/>
          </a:xfrm>
          <a:prstGeom prst="wedgeEllipseCallout">
            <a:avLst>
              <a:gd name="adj1" fmla="val 56259"/>
              <a:gd name="adj2" fmla="val -1273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&gt;  </a:t>
            </a:r>
            <a:r>
              <a:rPr lang="fr-FR" dirty="0" err="1"/>
              <a:t>Peta</a:t>
            </a:r>
            <a:r>
              <a:rPr lang="fr-FR" dirty="0"/>
              <a:t> bytes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927F131B-ACC6-4824-829C-14FEF7E321D8}"/>
              </a:ext>
            </a:extLst>
          </p:cNvPr>
          <p:cNvSpPr/>
          <p:nvPr/>
        </p:nvSpPr>
        <p:spPr>
          <a:xfrm>
            <a:off x="4183914" y="4366146"/>
            <a:ext cx="1981461" cy="706272"/>
          </a:xfrm>
          <a:prstGeom prst="wedgeEllipseCallout">
            <a:avLst>
              <a:gd name="adj1" fmla="val -1908"/>
              <a:gd name="adj2" fmla="val -1321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&lt;= 1 h / </a:t>
            </a:r>
            <a:r>
              <a:rPr lang="fr-FR" dirty="0" err="1"/>
              <a:t>day</a:t>
            </a:r>
            <a:r>
              <a:rPr lang="fr-FR" dirty="0"/>
              <a:t> to process</a:t>
            </a:r>
          </a:p>
        </p:txBody>
      </p:sp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829CC36D-75F9-493C-BD12-A13A244984A6}"/>
              </a:ext>
            </a:extLst>
          </p:cNvPr>
          <p:cNvSpPr/>
          <p:nvPr/>
        </p:nvSpPr>
        <p:spPr>
          <a:xfrm>
            <a:off x="7090012" y="4329752"/>
            <a:ext cx="2518012" cy="706272"/>
          </a:xfrm>
          <a:prstGeom prst="wedgeEllipseCallout">
            <a:avLst>
              <a:gd name="adj1" fmla="val -40135"/>
              <a:gd name="adj2" fmla="val -1259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&gt;= Millions files</a:t>
            </a:r>
          </a:p>
          <a:p>
            <a:pPr algn="ctr"/>
            <a:r>
              <a:rPr lang="fr-FR" dirty="0"/>
              <a:t>( Parquet..)</a:t>
            </a:r>
          </a:p>
        </p:txBody>
      </p:sp>
    </p:spTree>
    <p:extLst>
      <p:ext uri="{BB962C8B-B14F-4D97-AF65-F5344CB8AC3E}">
        <p14:creationId xmlns:p14="http://schemas.microsoft.com/office/powerpoint/2010/main" val="29091649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9A7AE-A807-47A9-84CE-809DCE6A27BC}"/>
              </a:ext>
            </a:extLst>
          </p:cNvPr>
          <p:cNvSpPr txBox="1">
            <a:spLocks/>
          </p:cNvSpPr>
          <p:nvPr/>
        </p:nvSpPr>
        <p:spPr>
          <a:xfrm>
            <a:off x="335384" y="79348"/>
            <a:ext cx="9262801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Softwares Disruption</a:t>
            </a:r>
          </a:p>
          <a:p>
            <a:r>
              <a:rPr lang="fr-FR" dirty="0">
                <a:solidFill>
                  <a:sysClr val="windowText" lastClr="000000"/>
                </a:solidFill>
              </a:rPr>
              <a:t>Distributed &amp; </a:t>
            </a:r>
            <a:r>
              <a:rPr lang="fr-FR" dirty="0" err="1">
                <a:solidFill>
                  <a:sysClr val="windowText" lastClr="000000"/>
                </a:solidFill>
              </a:rPr>
              <a:t>Fault</a:t>
            </a:r>
            <a:r>
              <a:rPr lang="fr-FR" dirty="0">
                <a:solidFill>
                  <a:sysClr val="windowText" lastClr="000000"/>
                </a:solidFill>
              </a:rPr>
              <a:t> </a:t>
            </a:r>
            <a:r>
              <a:rPr lang="fr-FR" dirty="0" err="1">
                <a:solidFill>
                  <a:sysClr val="windowText" lastClr="000000"/>
                </a:solidFill>
              </a:rPr>
              <a:t>Tolerance</a:t>
            </a:r>
            <a:endParaRPr lang="fr-FR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D9DFC4-5A9F-41A6-B7CC-32C074E9A374}"/>
              </a:ext>
            </a:extLst>
          </p:cNvPr>
          <p:cNvSpPr txBox="1"/>
          <p:nvPr/>
        </p:nvSpPr>
        <p:spPr>
          <a:xfrm>
            <a:off x="2080140" y="5076050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1995</a:t>
            </a:r>
            <a:endParaRPr lang="fr-FR" sz="2400" b="1" dirty="0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3A56D0CD-0FEB-4764-BFE1-A94D981F882A}"/>
              </a:ext>
            </a:extLst>
          </p:cNvPr>
          <p:cNvSpPr/>
          <p:nvPr/>
        </p:nvSpPr>
        <p:spPr>
          <a:xfrm flipV="1">
            <a:off x="2336255" y="4425882"/>
            <a:ext cx="487488" cy="6501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6FA988-9247-4F4D-9352-919CA4196FD8}"/>
              </a:ext>
            </a:extLst>
          </p:cNvPr>
          <p:cNvSpPr txBox="1"/>
          <p:nvPr/>
        </p:nvSpPr>
        <p:spPr>
          <a:xfrm>
            <a:off x="1528871" y="2010006"/>
            <a:ext cx="426501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Software: </a:t>
            </a:r>
            <a:r>
              <a:rPr lang="fr-FR" sz="2800" b="1" dirty="0"/>
              <a:t>MPI</a:t>
            </a:r>
          </a:p>
          <a:p>
            <a:r>
              <a:rPr lang="fr-FR" sz="2800" b="1" dirty="0"/>
              <a:t>M</a:t>
            </a:r>
            <a:r>
              <a:rPr lang="fr-FR" sz="2800" dirty="0"/>
              <a:t>essage</a:t>
            </a:r>
          </a:p>
          <a:p>
            <a:r>
              <a:rPr lang="fr-FR" sz="2800" b="1" dirty="0"/>
              <a:t>P</a:t>
            </a:r>
            <a:r>
              <a:rPr lang="fr-FR" sz="2800" dirty="0"/>
              <a:t>assing </a:t>
            </a:r>
          </a:p>
          <a:p>
            <a:r>
              <a:rPr lang="fr-FR" sz="2800" b="1" dirty="0"/>
              <a:t>I</a:t>
            </a:r>
            <a:r>
              <a:rPr lang="fr-FR" sz="2800" dirty="0"/>
              <a:t>nterface</a:t>
            </a:r>
          </a:p>
          <a:p>
            <a:r>
              <a:rPr lang="fr-FR" sz="2800" dirty="0"/>
              <a:t>(1 OS, 1 process, N Threads)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8A1802-D46A-460D-8BEC-68D8E6A354C0}"/>
              </a:ext>
            </a:extLst>
          </p:cNvPr>
          <p:cNvSpPr txBox="1"/>
          <p:nvPr/>
        </p:nvSpPr>
        <p:spPr>
          <a:xfrm>
            <a:off x="7286552" y="5116313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2004</a:t>
            </a:r>
            <a:endParaRPr lang="fr-FR" sz="2400" b="1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65A958B-ACB6-4C41-A2CD-35FCADF104C8}"/>
              </a:ext>
            </a:extLst>
          </p:cNvPr>
          <p:cNvSpPr/>
          <p:nvPr/>
        </p:nvSpPr>
        <p:spPr>
          <a:xfrm flipV="1">
            <a:off x="7500626" y="4502567"/>
            <a:ext cx="487488" cy="6501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1D4DDB-6111-4E2F-926F-C2BF99175F6D}"/>
              </a:ext>
            </a:extLst>
          </p:cNvPr>
          <p:cNvSpPr txBox="1"/>
          <p:nvPr/>
        </p:nvSpPr>
        <p:spPr>
          <a:xfrm>
            <a:off x="6294012" y="2783909"/>
            <a:ext cx="353282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Software: </a:t>
            </a:r>
            <a:r>
              <a:rPr lang="fr-FR" sz="2800" b="1" dirty="0"/>
              <a:t>MapReduce</a:t>
            </a:r>
          </a:p>
          <a:p>
            <a:r>
              <a:rPr lang="fr-FR" sz="2800" dirty="0"/>
              <a:t>Distributed </a:t>
            </a:r>
            <a:r>
              <a:rPr lang="fr-FR" sz="2800" dirty="0" err="1"/>
              <a:t>computing</a:t>
            </a:r>
            <a:endParaRPr lang="fr-FR" sz="2800" dirty="0"/>
          </a:p>
          <a:p>
            <a:r>
              <a:rPr lang="fr-FR" sz="2800" dirty="0"/>
              <a:t>… </a:t>
            </a:r>
            <a:r>
              <a:rPr lang="fr-FR" sz="2800" dirty="0" err="1"/>
              <a:t>Fault</a:t>
            </a:r>
            <a:r>
              <a:rPr lang="fr-FR" sz="2800" dirty="0"/>
              <a:t> </a:t>
            </a:r>
            <a:r>
              <a:rPr lang="fr-FR" sz="2800" dirty="0" err="1"/>
              <a:t>Tolerant</a:t>
            </a:r>
            <a:endParaRPr lang="fr-FR" sz="2800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C986A00-E1C1-412E-A4BC-B8E66C47FBD7}"/>
              </a:ext>
            </a:extLst>
          </p:cNvPr>
          <p:cNvSpPr/>
          <p:nvPr/>
        </p:nvSpPr>
        <p:spPr>
          <a:xfrm rot="2194303">
            <a:off x="4309760" y="2925571"/>
            <a:ext cx="1248009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A44D2F-EC23-4A7C-8442-8DB001154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69" y="1569703"/>
            <a:ext cx="1240333" cy="1318358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3C014EEF-419E-4C32-8944-9C80CF27C83F}"/>
              </a:ext>
            </a:extLst>
          </p:cNvPr>
          <p:cNvSpPr/>
          <p:nvPr/>
        </p:nvSpPr>
        <p:spPr>
          <a:xfrm rot="18260056">
            <a:off x="4242914" y="2860006"/>
            <a:ext cx="1248009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222" name="Picture 6">
            <a:extLst>
              <a:ext uri="{FF2B5EF4-FFF2-40B4-BE49-F238E27FC236}">
                <a16:creationId xmlns:a16="http://schemas.microsoft.com/office/drawing/2014/main" id="{172B6485-0544-4489-BB03-47923BC37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4158" y="1468922"/>
            <a:ext cx="2922333" cy="93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138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EA11E-0A44-4ECF-927E-D5797789CFD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/>
          <a:p>
            <a:pPr lvl="0"/>
            <a:r>
              <a:rPr lang="fr-FR" dirty="0"/>
              <a:t>Big Data ...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00A736-D171-4452-B75C-9EB25524D50D}"/>
              </a:ext>
            </a:extLst>
          </p:cNvPr>
          <p:cNvSpPr txBox="1"/>
          <p:nvPr/>
        </p:nvSpPr>
        <p:spPr>
          <a:xfrm>
            <a:off x="540000" y="1620000"/>
            <a:ext cx="7380000" cy="7200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800"/>
            </a:pPr>
            <a:r>
              <a:rPr lang="fr-FR" sz="3600" b="1" i="0" u="none" strike="noStrike" kern="1200" cap="none">
                <a:ln>
                  <a:noFill/>
                </a:ln>
                <a:solidFill>
                  <a:srgbClr val="000000"/>
                </a:solidFill>
                <a:latin typeface="Consolas" pitchFamily="18"/>
                <a:ea typeface="Consolas" pitchFamily="2"/>
                <a:cs typeface="Consolas" pitchFamily="2"/>
              </a:rPr>
              <a:t>Big</a:t>
            </a:r>
            <a:r>
              <a:rPr lang="fr-FR" sz="3600" b="0" i="0" u="none" strike="noStrike" kern="1200" cap="none">
                <a:ln>
                  <a:noFill/>
                </a:ln>
                <a:solidFill>
                  <a:srgbClr val="000000"/>
                </a:solidFill>
                <a:latin typeface="Consolas" pitchFamily="18"/>
                <a:ea typeface="Consolas" pitchFamily="2"/>
                <a:cs typeface="Consolas" pitchFamily="2"/>
              </a:rPr>
              <a:t>? is Time-relative</a:t>
            </a:r>
          </a:p>
        </p:txBody>
      </p:sp>
      <p:pic>
        <p:nvPicPr>
          <p:cNvPr id="4" name="">
            <a:extLst>
              <a:ext uri="{FF2B5EF4-FFF2-40B4-BE49-F238E27FC236}">
                <a16:creationId xmlns:a16="http://schemas.microsoft.com/office/drawing/2014/main" id="{11B202AB-DDC2-4A46-B0E9-C83814709A3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814040" y="3780000"/>
            <a:ext cx="3045960" cy="16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">
            <a:extLst>
              <a:ext uri="{FF2B5EF4-FFF2-40B4-BE49-F238E27FC236}">
                <a16:creationId xmlns:a16="http://schemas.microsoft.com/office/drawing/2014/main" id="{6132E95A-FB36-49DE-859F-0707B43971E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200000" y="2160000"/>
            <a:ext cx="1980000" cy="148284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3BE5E1-1CC4-4D0F-9C57-677B053AA553}"/>
              </a:ext>
            </a:extLst>
          </p:cNvPr>
          <p:cNvSpPr txBox="1"/>
          <p:nvPr/>
        </p:nvSpPr>
        <p:spPr>
          <a:xfrm>
            <a:off x="5037480" y="4059719"/>
            <a:ext cx="4862520" cy="80028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fr-FR" sz="2800" b="0" i="0" u="none" strike="noStrike" kern="1200" cap="none">
                <a:ln>
                  <a:noFill/>
                </a:ln>
                <a:solidFill>
                  <a:srgbClr val="000000"/>
                </a:solidFill>
                <a:latin typeface="Consolas" pitchFamily="18"/>
                <a:ea typeface="Consolas" pitchFamily="2"/>
                <a:cs typeface="Consolas" pitchFamily="2"/>
              </a:rPr>
              <a:t>than Appolo moon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fr-FR" sz="2800" b="0" i="0" u="none" strike="noStrike" kern="1200" cap="none">
                <a:ln>
                  <a:noFill/>
                </a:ln>
                <a:solidFill>
                  <a:srgbClr val="000000"/>
                </a:solidFill>
                <a:latin typeface="Consolas" pitchFamily="18"/>
                <a:ea typeface="Consolas" pitchFamily="2"/>
                <a:cs typeface="Consolas" pitchFamily="2"/>
              </a:rPr>
              <a:t>guidance computer (1968)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7E590A-7924-4F81-84FB-E04E65E16368}"/>
              </a:ext>
            </a:extLst>
          </p:cNvPr>
          <p:cNvSpPr txBox="1"/>
          <p:nvPr/>
        </p:nvSpPr>
        <p:spPr>
          <a:xfrm>
            <a:off x="596880" y="2794680"/>
            <a:ext cx="7203240" cy="44531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fr-FR" sz="2800" b="0" i="0" u="none" strike="noStrike" kern="1200" cap="none">
                <a:ln>
                  <a:noFill/>
                </a:ln>
                <a:solidFill>
                  <a:srgbClr val="000000"/>
                </a:solidFill>
                <a:latin typeface="Consolas" pitchFamily="18"/>
                <a:ea typeface="Consolas" pitchFamily="2"/>
                <a:cs typeface="Consolas" pitchFamily="2"/>
              </a:rPr>
              <a:t>cell phone (in 2021) &gt;= 1000x "more"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1F4F47-7366-4179-B166-F53AF4477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103" y="1631029"/>
            <a:ext cx="6676418" cy="375998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53406DB-8B25-48BB-B746-332F1328E5A6}"/>
              </a:ext>
            </a:extLst>
          </p:cNvPr>
          <p:cNvSpPr txBox="1">
            <a:spLocks/>
          </p:cNvSpPr>
          <p:nvPr/>
        </p:nvSpPr>
        <p:spPr>
          <a:xfrm>
            <a:off x="335384" y="79348"/>
            <a:ext cx="9262801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MapReduce Google </a:t>
            </a:r>
            <a:r>
              <a:rPr lang="fr-FR" dirty="0" err="1">
                <a:solidFill>
                  <a:sysClr val="windowText" lastClr="000000"/>
                </a:solidFill>
              </a:rPr>
              <a:t>paper</a:t>
            </a:r>
            <a:r>
              <a:rPr lang="fr-FR" dirty="0">
                <a:solidFill>
                  <a:sysClr val="windowText" lastClr="000000"/>
                </a:solidFill>
              </a:rPr>
              <a:t> : 2004</a:t>
            </a:r>
          </a:p>
          <a:p>
            <a:r>
              <a:rPr lang="fr-FR" dirty="0">
                <a:solidFill>
                  <a:sysClr val="windowText" lastClr="000000"/>
                </a:solidFill>
              </a:rPr>
              <a:t>(end of use ~2014)</a:t>
            </a:r>
          </a:p>
        </p:txBody>
      </p:sp>
    </p:spTree>
    <p:extLst>
      <p:ext uri="{BB962C8B-B14F-4D97-AF65-F5344CB8AC3E}">
        <p14:creationId xmlns:p14="http://schemas.microsoft.com/office/powerpoint/2010/main" val="24633307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186028F1-C12A-4502-B2A5-7927E8E33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1958" y="3037204"/>
            <a:ext cx="3121323" cy="936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388394-C720-403E-B44B-EF885EACFD52}"/>
              </a:ext>
            </a:extLst>
          </p:cNvPr>
          <p:cNvSpPr txBox="1"/>
          <p:nvPr/>
        </p:nvSpPr>
        <p:spPr>
          <a:xfrm>
            <a:off x="3970254" y="4956937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2006</a:t>
            </a:r>
            <a:endParaRPr lang="fr-FR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6CBA26-D2DF-4D7E-A3DA-892E36704D05}"/>
              </a:ext>
            </a:extLst>
          </p:cNvPr>
          <p:cNvSpPr txBox="1"/>
          <p:nvPr/>
        </p:nvSpPr>
        <p:spPr>
          <a:xfrm>
            <a:off x="2397294" y="921227"/>
            <a:ext cx="705032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Commodity</a:t>
            </a:r>
            <a:r>
              <a:rPr lang="fr-FR" sz="2800" dirty="0"/>
              <a:t> Hardwares (datacenters): </a:t>
            </a:r>
          </a:p>
          <a:p>
            <a:r>
              <a:rPr lang="fr-FR" sz="2800" dirty="0" err="1"/>
              <a:t>Only</a:t>
            </a:r>
            <a:r>
              <a:rPr lang="fr-FR" sz="2800" dirty="0"/>
              <a:t> HDD + RAM</a:t>
            </a:r>
          </a:p>
          <a:p>
            <a:r>
              <a:rPr lang="fr-FR" sz="2800" b="1" dirty="0"/>
              <a:t>Data </a:t>
            </a:r>
            <a:r>
              <a:rPr lang="fr-FR" sz="2800" b="1" dirty="0" err="1"/>
              <a:t>Locality</a:t>
            </a:r>
            <a:r>
              <a:rPr lang="fr-FR" sz="2800" b="1" dirty="0"/>
              <a:t> </a:t>
            </a:r>
            <a:r>
              <a:rPr lang="fr-FR" sz="2800" dirty="0"/>
              <a:t>:  </a:t>
            </a:r>
            <a:r>
              <a:rPr lang="fr-FR" sz="2800" dirty="0" err="1"/>
              <a:t>co</a:t>
            </a:r>
            <a:r>
              <a:rPr lang="fr-FR" sz="2800" dirty="0"/>
              <a:t>-host   Storage </a:t>
            </a:r>
            <a:r>
              <a:rPr lang="fr-FR" sz="2800" dirty="0" err="1"/>
              <a:t>near</a:t>
            </a:r>
            <a:r>
              <a:rPr lang="fr-FR" sz="2800" dirty="0"/>
              <a:t> </a:t>
            </a:r>
            <a:r>
              <a:rPr lang="fr-FR" sz="2800" dirty="0" err="1"/>
              <a:t>Compute</a:t>
            </a:r>
            <a:endParaRPr lang="fr-FR" sz="2800" dirty="0"/>
          </a:p>
          <a:p>
            <a:r>
              <a:rPr lang="fr-FR" sz="2800" dirty="0"/>
              <a:t>use RAM to cache</a:t>
            </a:r>
          </a:p>
          <a:p>
            <a:r>
              <a:rPr lang="fr-FR" sz="2800" dirty="0" err="1"/>
              <a:t>avoid</a:t>
            </a:r>
            <a:r>
              <a:rPr lang="fr-FR" sz="2800" dirty="0"/>
              <a:t> network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7BD6EA5D-9507-49B5-86FD-D81EBBCABD64}"/>
              </a:ext>
            </a:extLst>
          </p:cNvPr>
          <p:cNvSpPr/>
          <p:nvPr/>
        </p:nvSpPr>
        <p:spPr>
          <a:xfrm flipV="1">
            <a:off x="8034283" y="4306769"/>
            <a:ext cx="487488" cy="6501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3AC81E-28B3-42BC-B538-562166A7C832}"/>
              </a:ext>
            </a:extLst>
          </p:cNvPr>
          <p:cNvSpPr txBox="1"/>
          <p:nvPr/>
        </p:nvSpPr>
        <p:spPr>
          <a:xfrm>
            <a:off x="7874711" y="498771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2020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838CB1A-1E73-4C1F-90C2-F120F72115AB}"/>
              </a:ext>
            </a:extLst>
          </p:cNvPr>
          <p:cNvSpPr/>
          <p:nvPr/>
        </p:nvSpPr>
        <p:spPr>
          <a:xfrm flipV="1">
            <a:off x="4226369" y="4306769"/>
            <a:ext cx="487488" cy="6501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152643A-EAFA-46A4-A7A2-A25F5705675B}"/>
              </a:ext>
            </a:extLst>
          </p:cNvPr>
          <p:cNvSpPr txBox="1">
            <a:spLocks/>
          </p:cNvSpPr>
          <p:nvPr/>
        </p:nvSpPr>
        <p:spPr>
          <a:xfrm>
            <a:off x="0" y="-252932"/>
            <a:ext cx="10106167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MapReduce @Yahoo = Hadoop .. 2006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ADEE5A-AFA7-4F33-BDF4-98F06432A73F}"/>
              </a:ext>
            </a:extLst>
          </p:cNvPr>
          <p:cNvSpPr txBox="1"/>
          <p:nvPr/>
        </p:nvSpPr>
        <p:spPr>
          <a:xfrm>
            <a:off x="7195840" y="3706606"/>
            <a:ext cx="2164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Think</a:t>
            </a:r>
            <a:r>
              <a:rPr lang="fr-FR" sz="2400" dirty="0"/>
              <a:t> </a:t>
            </a:r>
            <a:r>
              <a:rPr lang="fr-FR" sz="2400" dirty="0" err="1"/>
              <a:t>different</a:t>
            </a:r>
            <a:r>
              <a:rPr lang="fr-FR" sz="2400" dirty="0"/>
              <a:t>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664A3D-D8F1-4632-8096-96CB7497207C}"/>
              </a:ext>
            </a:extLst>
          </p:cNvPr>
          <p:cNvSpPr txBox="1"/>
          <p:nvPr/>
        </p:nvSpPr>
        <p:spPr>
          <a:xfrm>
            <a:off x="141647" y="1573467"/>
            <a:ext cx="173252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Constraint</a:t>
            </a:r>
            <a:endParaRPr lang="fr-FR" sz="2400" dirty="0"/>
          </a:p>
          <a:p>
            <a:r>
              <a:rPr lang="fr-FR" sz="2400" dirty="0"/>
              <a:t>       =&gt;</a:t>
            </a:r>
          </a:p>
          <a:p>
            <a:r>
              <a:rPr lang="fr-FR" sz="2400" dirty="0"/>
              <a:t>Architecture</a:t>
            </a:r>
          </a:p>
          <a:p>
            <a:r>
              <a:rPr lang="fr-FR" sz="2400" dirty="0" err="1"/>
              <a:t>Choice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4830456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152643A-EAFA-46A4-A7A2-A25F5705675B}"/>
              </a:ext>
            </a:extLst>
          </p:cNvPr>
          <p:cNvSpPr txBox="1">
            <a:spLocks/>
          </p:cNvSpPr>
          <p:nvPr/>
        </p:nvSpPr>
        <p:spPr>
          <a:xfrm>
            <a:off x="-203200" y="185000"/>
            <a:ext cx="10106167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Hadoop + Community + </a:t>
            </a:r>
            <a:r>
              <a:rPr lang="fr-FR" dirty="0" err="1">
                <a:solidFill>
                  <a:sysClr val="windowText" lastClr="000000"/>
                </a:solidFill>
              </a:rPr>
              <a:t>Companies</a:t>
            </a:r>
            <a:endParaRPr lang="fr-FR" dirty="0">
              <a:solidFill>
                <a:sysClr val="windowText" lastClr="000000"/>
              </a:solidFill>
            </a:endParaRPr>
          </a:p>
          <a:p>
            <a:r>
              <a:rPr lang="fr-FR" dirty="0">
                <a:solidFill>
                  <a:sysClr val="windowText" lastClr="000000"/>
                </a:solidFill>
              </a:rPr>
              <a:t>+ </a:t>
            </a:r>
            <a:r>
              <a:rPr lang="fr-FR" dirty="0" err="1">
                <a:solidFill>
                  <a:sysClr val="windowText" lastClr="000000"/>
                </a:solidFill>
              </a:rPr>
              <a:t>Specific</a:t>
            </a:r>
            <a:r>
              <a:rPr lang="fr-FR" dirty="0">
                <a:solidFill>
                  <a:sysClr val="windowText" lastClr="000000"/>
                </a:solidFill>
              </a:rPr>
              <a:t> Tool 1 + </a:t>
            </a:r>
            <a:r>
              <a:rPr lang="fr-FR" dirty="0" err="1">
                <a:solidFill>
                  <a:sysClr val="windowText" lastClr="000000"/>
                </a:solidFill>
              </a:rPr>
              <a:t>Specific</a:t>
            </a:r>
            <a:r>
              <a:rPr lang="fr-FR" dirty="0">
                <a:solidFill>
                  <a:sysClr val="windowText" lastClr="000000"/>
                </a:solidFill>
              </a:rPr>
              <a:t> Tool 2+ …</a:t>
            </a:r>
          </a:p>
        </p:txBody>
      </p:sp>
      <p:pic>
        <p:nvPicPr>
          <p:cNvPr id="11266" name="Picture 2" descr="A short Hadoop ecosystem&amp;#39;s history | Download Scientific Diagram">
            <a:extLst>
              <a:ext uri="{FF2B5EF4-FFF2-40B4-BE49-F238E27FC236}">
                <a16:creationId xmlns:a16="http://schemas.microsoft.com/office/drawing/2014/main" id="{3A7EEB05-5DBA-4DAF-8CFD-8219C019B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187" y="1837079"/>
            <a:ext cx="809625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4900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8E67F-BB4E-47F8-A959-07907A5D2D14}"/>
              </a:ext>
            </a:extLst>
          </p:cNvPr>
          <p:cNvSpPr txBox="1">
            <a:spLocks/>
          </p:cNvSpPr>
          <p:nvPr/>
        </p:nvSpPr>
        <p:spPr>
          <a:xfrm>
            <a:off x="0" y="-252932"/>
            <a:ext cx="10106167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Hadoop </a:t>
            </a:r>
            <a:r>
              <a:rPr lang="fr-FR" dirty="0" err="1">
                <a:solidFill>
                  <a:sysClr val="windowText" lastClr="000000"/>
                </a:solidFill>
              </a:rPr>
              <a:t>Ecosystem</a:t>
            </a:r>
            <a:r>
              <a:rPr lang="fr-FR" dirty="0">
                <a:solidFill>
                  <a:sysClr val="windowText" lastClr="000000"/>
                </a:solidFill>
              </a:rPr>
              <a:t> « Explosion »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9436F1-93C1-4620-88FF-6C7CDA7B1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082" y="731221"/>
            <a:ext cx="9085646" cy="474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32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D1EB5-122B-424F-BFAA-A565BF2DA119}"/>
              </a:ext>
            </a:extLst>
          </p:cNvPr>
          <p:cNvSpPr txBox="1">
            <a:spLocks/>
          </p:cNvSpPr>
          <p:nvPr/>
        </p:nvSpPr>
        <p:spPr>
          <a:xfrm>
            <a:off x="-95534" y="630761"/>
            <a:ext cx="10106167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At The end, </a:t>
            </a:r>
            <a:r>
              <a:rPr lang="fr-FR" dirty="0" err="1">
                <a:solidFill>
                  <a:sysClr val="windowText" lastClr="000000"/>
                </a:solidFill>
              </a:rPr>
              <a:t>Only</a:t>
            </a:r>
            <a:r>
              <a:rPr lang="fr-FR" dirty="0">
                <a:solidFill>
                  <a:sysClr val="windowText" lastClr="000000"/>
                </a:solidFill>
              </a:rPr>
              <a:t> 1 </a:t>
            </a:r>
            <a:r>
              <a:rPr lang="fr-FR" dirty="0" err="1">
                <a:solidFill>
                  <a:sysClr val="windowText" lastClr="000000"/>
                </a:solidFill>
              </a:rPr>
              <a:t>will</a:t>
            </a:r>
            <a:r>
              <a:rPr lang="fr-FR" dirty="0">
                <a:solidFill>
                  <a:sysClr val="windowText" lastClr="000000"/>
                </a:solidFill>
              </a:rPr>
              <a:t> </a:t>
            </a:r>
            <a:r>
              <a:rPr lang="fr-FR" dirty="0" err="1">
                <a:solidFill>
                  <a:sysClr val="windowText" lastClr="000000"/>
                </a:solidFill>
              </a:rPr>
              <a:t>remain</a:t>
            </a:r>
            <a:endParaRPr lang="fr-FR" dirty="0">
              <a:solidFill>
                <a:sysClr val="windowText" lastClr="000000"/>
              </a:solidFill>
            </a:endParaRPr>
          </a:p>
          <a:p>
            <a:r>
              <a:rPr lang="fr-FR" dirty="0">
                <a:solidFill>
                  <a:sysClr val="windowText" lastClr="000000"/>
                </a:solidFill>
              </a:rPr>
              <a:t>( French TV Game: Koh-Lanta)</a:t>
            </a:r>
          </a:p>
        </p:txBody>
      </p:sp>
      <p:pic>
        <p:nvPicPr>
          <p:cNvPr id="14340" name="Picture 4" descr="Unsettled - par Orange Nebula - Jeux financés - cwowd">
            <a:extLst>
              <a:ext uri="{FF2B5EF4-FFF2-40B4-BE49-F238E27FC236}">
                <a16:creationId xmlns:a16="http://schemas.microsoft.com/office/drawing/2014/main" id="{E42AF5A4-0E37-4049-89A0-32D48B98F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626" y="2204113"/>
            <a:ext cx="5261371" cy="294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159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Apache Spark — Wikipédia">
            <a:extLst>
              <a:ext uri="{FF2B5EF4-FFF2-40B4-BE49-F238E27FC236}">
                <a16:creationId xmlns:a16="http://schemas.microsoft.com/office/drawing/2014/main" id="{5777E5E8-08E6-4834-90B5-51B4FB068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818" y="644207"/>
            <a:ext cx="8115347" cy="421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1954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95D88-CC01-4786-84EB-765AED8AE123}"/>
              </a:ext>
            </a:extLst>
          </p:cNvPr>
          <p:cNvSpPr txBox="1">
            <a:spLocks/>
          </p:cNvSpPr>
          <p:nvPr/>
        </p:nvSpPr>
        <p:spPr>
          <a:xfrm>
            <a:off x="-95533" y="112595"/>
            <a:ext cx="10038320" cy="5177612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Spark  </a:t>
            </a:r>
            <a:br>
              <a:rPr lang="fr-FR" dirty="0">
                <a:solidFill>
                  <a:sysClr val="windowText" lastClr="000000"/>
                </a:solidFill>
              </a:rPr>
            </a:br>
            <a:r>
              <a:rPr lang="fr-FR" dirty="0">
                <a:solidFill>
                  <a:sysClr val="windowText" lastClr="000000"/>
                </a:solidFill>
              </a:rPr>
              <a:t>Spark </a:t>
            </a:r>
            <a:r>
              <a:rPr lang="fr-FR" dirty="0" err="1">
                <a:solidFill>
                  <a:sysClr val="windowText" lastClr="000000"/>
                </a:solidFill>
              </a:rPr>
              <a:t>Sql</a:t>
            </a:r>
            <a:r>
              <a:rPr lang="fr-FR" dirty="0">
                <a:solidFill>
                  <a:sysClr val="windowText" lastClr="000000"/>
                </a:solidFill>
              </a:rPr>
              <a:t> / </a:t>
            </a:r>
            <a:r>
              <a:rPr lang="fr-FR" dirty="0" err="1">
                <a:solidFill>
                  <a:sysClr val="windowText" lastClr="000000"/>
                </a:solidFill>
              </a:rPr>
              <a:t>Mlib</a:t>
            </a:r>
            <a:r>
              <a:rPr lang="fr-FR" dirty="0">
                <a:solidFill>
                  <a:sysClr val="windowText" lastClr="000000"/>
                </a:solidFill>
              </a:rPr>
              <a:t> / .. </a:t>
            </a:r>
            <a:br>
              <a:rPr lang="fr-FR" dirty="0">
                <a:solidFill>
                  <a:sysClr val="windowText" lastClr="000000"/>
                </a:solidFill>
              </a:rPr>
            </a:br>
            <a:r>
              <a:rPr lang="fr-FR" dirty="0">
                <a:solidFill>
                  <a:sysClr val="windowText" lastClr="000000"/>
                </a:solidFill>
              </a:rPr>
              <a:t>Spark Streaming</a:t>
            </a:r>
          </a:p>
          <a:p>
            <a:endParaRPr lang="fr-FR" dirty="0">
              <a:solidFill>
                <a:sysClr val="windowText" lastClr="000000"/>
              </a:solidFill>
            </a:endParaRPr>
          </a:p>
          <a:p>
            <a:r>
              <a:rPr lang="fr-FR" dirty="0">
                <a:solidFill>
                  <a:sysClr val="windowText" lastClr="000000"/>
                </a:solidFill>
              </a:rPr>
              <a:t>1 System</a:t>
            </a:r>
          </a:p>
          <a:p>
            <a:r>
              <a:rPr lang="fr-FR" dirty="0">
                <a:solidFill>
                  <a:sysClr val="windowText" lastClr="000000"/>
                </a:solidFill>
              </a:rPr>
              <a:t>N </a:t>
            </a:r>
            <a:r>
              <a:rPr lang="fr-FR" dirty="0" err="1">
                <a:solidFill>
                  <a:sysClr val="windowText" lastClr="000000"/>
                </a:solidFill>
              </a:rPr>
              <a:t>library</a:t>
            </a:r>
            <a:r>
              <a:rPr lang="fr-FR" dirty="0">
                <a:solidFill>
                  <a:sysClr val="windowText" lastClr="000000"/>
                </a:solidFill>
              </a:rPr>
              <a:t> extensions</a:t>
            </a:r>
          </a:p>
          <a:p>
            <a:r>
              <a:rPr lang="fr-FR" dirty="0">
                <a:solidFill>
                  <a:sysClr val="windowText" lastClr="000000"/>
                </a:solidFill>
              </a:rPr>
              <a:t>2 Modes (Batch / Streaming)</a:t>
            </a:r>
          </a:p>
        </p:txBody>
      </p:sp>
    </p:spTree>
    <p:extLst>
      <p:ext uri="{BB962C8B-B14F-4D97-AF65-F5344CB8AC3E}">
        <p14:creationId xmlns:p14="http://schemas.microsoft.com/office/powerpoint/2010/main" val="15860067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F842A13A-2F59-45EE-BBE2-50FC13A85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1788" y="1296988"/>
            <a:ext cx="6877050" cy="307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7757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8C26C-3F1B-4557-8DE2-5B6491F2D24F}"/>
              </a:ext>
            </a:extLst>
          </p:cNvPr>
          <p:cNvSpPr txBox="1">
            <a:spLocks/>
          </p:cNvSpPr>
          <p:nvPr/>
        </p:nvSpPr>
        <p:spPr>
          <a:xfrm>
            <a:off x="-133200" y="-90720"/>
            <a:ext cx="10213825" cy="8683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 err="1">
                <a:solidFill>
                  <a:sysClr val="windowText" lastClr="000000"/>
                </a:solidFill>
              </a:rPr>
              <a:t>Moore’s</a:t>
            </a:r>
            <a:r>
              <a:rPr lang="fr-FR" dirty="0">
                <a:solidFill>
                  <a:sysClr val="windowText" lastClr="000000"/>
                </a:solidFill>
              </a:rPr>
              <a:t> Laws</a:t>
            </a:r>
          </a:p>
        </p:txBody>
      </p:sp>
      <p:pic>
        <p:nvPicPr>
          <p:cNvPr id="3074" name="Picture 2" descr="Gordon Moore Headshot (1965)">
            <a:extLst>
              <a:ext uri="{FF2B5EF4-FFF2-40B4-BE49-F238E27FC236}">
                <a16:creationId xmlns:a16="http://schemas.microsoft.com/office/drawing/2014/main" id="{B83858BF-6059-4045-9A49-A532D7FDA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01" y="1956377"/>
            <a:ext cx="1773312" cy="2209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fer to caption">
            <a:extLst>
              <a:ext uri="{FF2B5EF4-FFF2-40B4-BE49-F238E27FC236}">
                <a16:creationId xmlns:a16="http://schemas.microsoft.com/office/drawing/2014/main" id="{60514EF7-FE73-4BE5-980E-7CAA19C497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913" y="956298"/>
            <a:ext cx="6238757" cy="461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9D7431-C3B8-4B35-9087-7ABE76779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400" y="203674"/>
            <a:ext cx="1359107" cy="536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587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066E8-AD32-48E9-9AF5-39258C7BD335}"/>
              </a:ext>
            </a:extLst>
          </p:cNvPr>
          <p:cNvSpPr txBox="1">
            <a:spLocks/>
          </p:cNvSpPr>
          <p:nvPr/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 err="1">
                <a:solidFill>
                  <a:sysClr val="windowText" lastClr="000000"/>
                </a:solidFill>
              </a:rPr>
              <a:t>Kryder’s</a:t>
            </a:r>
            <a:r>
              <a:rPr lang="fr-FR" dirty="0">
                <a:solidFill>
                  <a:sysClr val="windowText" lastClr="000000"/>
                </a:solidFill>
              </a:rPr>
              <a:t> « Law »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7D8B84-BB4E-4FB5-97D7-7D104084F9AE}"/>
              </a:ext>
            </a:extLst>
          </p:cNvPr>
          <p:cNvSpPr txBox="1"/>
          <p:nvPr/>
        </p:nvSpPr>
        <p:spPr>
          <a:xfrm>
            <a:off x="925199" y="1206969"/>
            <a:ext cx="8456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424242"/>
                </a:solidFill>
                <a:effectLst/>
                <a:latin typeface="Verdana" panose="020B0604030504040204" pitchFamily="34" charset="0"/>
              </a:rPr>
              <a:t>density &amp; capability of hard drive storage </a:t>
            </a:r>
            <a:r>
              <a:rPr lang="en-US" b="1" dirty="0">
                <a:solidFill>
                  <a:srgbClr val="424242"/>
                </a:solidFill>
                <a:latin typeface="Verdana" panose="020B0604030504040204" pitchFamily="34" charset="0"/>
              </a:rPr>
              <a:t>   ~</a:t>
            </a:r>
            <a:r>
              <a:rPr lang="fr-FR" b="1" i="0" dirty="0">
                <a:solidFill>
                  <a:srgbClr val="404040"/>
                </a:solidFill>
                <a:effectLst/>
                <a:latin typeface="Arial" panose="020B0604020202020204" pitchFamily="34" charset="0"/>
              </a:rPr>
              <a:t> *2  </a:t>
            </a:r>
            <a:r>
              <a:rPr lang="fr-FR" b="1" i="0" dirty="0" err="1">
                <a:solidFill>
                  <a:srgbClr val="404040"/>
                </a:solidFill>
                <a:effectLst/>
                <a:latin typeface="Arial" panose="020B0604020202020204" pitchFamily="34" charset="0"/>
              </a:rPr>
              <a:t>every</a:t>
            </a:r>
            <a:r>
              <a:rPr lang="fr-FR" b="1" i="0" dirty="0">
                <a:solidFill>
                  <a:srgbClr val="404040"/>
                </a:solidFill>
                <a:effectLst/>
                <a:latin typeface="Arial" panose="020B0604020202020204" pitchFamily="34" charset="0"/>
              </a:rPr>
              <a:t> 13 </a:t>
            </a:r>
            <a:r>
              <a:rPr lang="fr-FR" b="1" i="0" dirty="0" err="1">
                <a:solidFill>
                  <a:srgbClr val="404040"/>
                </a:solidFill>
                <a:effectLst/>
                <a:latin typeface="Arial" panose="020B0604020202020204" pitchFamily="34" charset="0"/>
              </a:rPr>
              <a:t>months</a:t>
            </a:r>
            <a:r>
              <a:rPr lang="fr-FR" b="1" i="0" dirty="0">
                <a:solidFill>
                  <a:srgbClr val="404040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B38A7A0-296E-4F30-B5FB-5B87EB8B4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825" y="1881349"/>
            <a:ext cx="20955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420352-1101-4AF1-A725-010A9CDBE261}"/>
              </a:ext>
            </a:extLst>
          </p:cNvPr>
          <p:cNvSpPr txBox="1"/>
          <p:nvPr/>
        </p:nvSpPr>
        <p:spPr>
          <a:xfrm>
            <a:off x="441760" y="3329149"/>
            <a:ext cx="1808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HDD: 2To in 2011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B4773F-DB8D-4012-9648-883073F70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3483" y="3061099"/>
            <a:ext cx="3957314" cy="22746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000001-EF82-4537-8498-C6B580108D28}"/>
              </a:ext>
            </a:extLst>
          </p:cNvPr>
          <p:cNvSpPr txBox="1"/>
          <p:nvPr/>
        </p:nvSpPr>
        <p:spPr>
          <a:xfrm>
            <a:off x="2715098" y="5244110"/>
            <a:ext cx="3164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HDD: 10To in 2021 (~300 euros)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2E257C-E987-469E-BFF4-170390CB2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2800" y="3131198"/>
            <a:ext cx="4032625" cy="19646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9563785-59E7-4F55-A27D-60F4C5C1B493}"/>
              </a:ext>
            </a:extLst>
          </p:cNvPr>
          <p:cNvSpPr txBox="1"/>
          <p:nvPr/>
        </p:nvSpPr>
        <p:spPr>
          <a:xfrm>
            <a:off x="6456884" y="5253836"/>
            <a:ext cx="297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SSD: 2To in 2021 (~250 euros)</a:t>
            </a:r>
          </a:p>
        </p:txBody>
      </p:sp>
    </p:spTree>
    <p:extLst>
      <p:ext uri="{BB962C8B-B14F-4D97-AF65-F5344CB8AC3E}">
        <p14:creationId xmlns:p14="http://schemas.microsoft.com/office/powerpoint/2010/main" val="2023828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F459953-3905-4572-A6B7-C58D9C852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7901" y="683190"/>
            <a:ext cx="5262325" cy="4591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86E73BF-18BB-4B13-8863-4A753D392195}"/>
              </a:ext>
            </a:extLst>
          </p:cNvPr>
          <p:cNvSpPr txBox="1">
            <a:spLocks/>
          </p:cNvSpPr>
          <p:nvPr/>
        </p:nvSpPr>
        <p:spPr>
          <a:xfrm>
            <a:off x="554142" y="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Density…</a:t>
            </a:r>
          </a:p>
        </p:txBody>
      </p:sp>
      <p:pic>
        <p:nvPicPr>
          <p:cNvPr id="6148" name="Picture 4" descr="Dakota Server Storage &amp;amp; Microcloud Solutions | Intel Xeon Scalable  Processors">
            <a:extLst>
              <a:ext uri="{FF2B5EF4-FFF2-40B4-BE49-F238E27FC236}">
                <a16:creationId xmlns:a16="http://schemas.microsoft.com/office/drawing/2014/main" id="{2E3F4165-D322-46D7-BB6A-5655FE8F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9" y="1891824"/>
            <a:ext cx="5361025" cy="1970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F6BEE4-0421-4B2D-B591-BC2A38F32D68}"/>
              </a:ext>
            </a:extLst>
          </p:cNvPr>
          <p:cNvSpPr txBox="1"/>
          <p:nvPr/>
        </p:nvSpPr>
        <p:spPr>
          <a:xfrm>
            <a:off x="1004400" y="4158000"/>
            <a:ext cx="2752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48 * HDD </a:t>
            </a:r>
            <a:r>
              <a:rPr lang="fr-FR" dirty="0" err="1"/>
              <a:t>disks</a:t>
            </a:r>
            <a:r>
              <a:rPr lang="fr-FR" dirty="0"/>
              <a:t>  in 2U </a:t>
            </a:r>
            <a:r>
              <a:rPr lang="fr-FR" dirty="0" err="1"/>
              <a:t>blade</a:t>
            </a:r>
            <a:endParaRPr lang="fr-F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2C4726-80C2-419E-AF0E-00F127F60920}"/>
              </a:ext>
            </a:extLst>
          </p:cNvPr>
          <p:cNvSpPr txBox="1"/>
          <p:nvPr/>
        </p:nvSpPr>
        <p:spPr>
          <a:xfrm>
            <a:off x="5451600" y="4933200"/>
            <a:ext cx="3878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32 * SSD (E.1 EDSFF)  in 1U </a:t>
            </a:r>
            <a:r>
              <a:rPr lang="fr-FR" dirty="0" err="1"/>
              <a:t>blade</a:t>
            </a:r>
            <a:endParaRPr lang="fr-FR" dirty="0"/>
          </a:p>
          <a:p>
            <a:r>
              <a:rPr lang="fr-FR" dirty="0"/>
              <a:t>… 500 </a:t>
            </a:r>
            <a:r>
              <a:rPr lang="fr-FR" dirty="0" err="1"/>
              <a:t>Tera</a:t>
            </a:r>
            <a:r>
              <a:rPr lang="fr-FR" dirty="0"/>
              <a:t> / 1 </a:t>
            </a:r>
            <a:r>
              <a:rPr lang="fr-FR" dirty="0" err="1"/>
              <a:t>Peta</a:t>
            </a:r>
            <a:r>
              <a:rPr lang="fr-FR" dirty="0"/>
              <a:t> !!   … 200 000 euros</a:t>
            </a:r>
          </a:p>
        </p:txBody>
      </p:sp>
    </p:spTree>
    <p:extLst>
      <p:ext uri="{BB962C8B-B14F-4D97-AF65-F5344CB8AC3E}">
        <p14:creationId xmlns:p14="http://schemas.microsoft.com/office/powerpoint/2010/main" val="2608831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75D92-EEBD-4510-8963-2A5283BB5C5B}"/>
              </a:ext>
            </a:extLst>
          </p:cNvPr>
          <p:cNvSpPr txBox="1">
            <a:spLocks/>
          </p:cNvSpPr>
          <p:nvPr/>
        </p:nvSpPr>
        <p:spPr>
          <a:xfrm>
            <a:off x="503998" y="63925"/>
            <a:ext cx="9080141" cy="162839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SCM: Storage Class Memory</a:t>
            </a:r>
          </a:p>
          <a:p>
            <a:r>
              <a:rPr lang="fr-FR" sz="3200" dirty="0">
                <a:solidFill>
                  <a:sysClr val="windowText" lastClr="000000"/>
                </a:solidFill>
              </a:rPr>
              <a:t>persistent + fast</a:t>
            </a:r>
          </a:p>
          <a:p>
            <a:r>
              <a:rPr lang="fr-FR" sz="3200" dirty="0">
                <a:solidFill>
                  <a:sysClr val="windowText" lastClr="000000"/>
                </a:solidFill>
              </a:rPr>
              <a:t>Compromise NDRAM &lt;-&gt; SSD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1548AFF-4363-4232-8D93-C8EE2A2A4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625" y="1794681"/>
            <a:ext cx="8713015" cy="381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660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7F6550E-2D42-4B94-88BE-502A0273374A}"/>
              </a:ext>
            </a:extLst>
          </p:cNvPr>
          <p:cNvSpPr txBox="1">
            <a:spLocks/>
          </p:cNvSpPr>
          <p:nvPr/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3D - Intel </a:t>
            </a:r>
            <a:r>
              <a:rPr lang="fr-FR" dirty="0" err="1">
                <a:solidFill>
                  <a:sysClr val="windowText" lastClr="000000"/>
                </a:solidFill>
              </a:rPr>
              <a:t>Optane</a:t>
            </a:r>
            <a:endParaRPr lang="fr-FR" dirty="0">
              <a:solidFill>
                <a:sysClr val="windowText" lastClr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E3A554-117D-4EAB-ADCF-56D6355D1388}"/>
              </a:ext>
            </a:extLst>
          </p:cNvPr>
          <p:cNvSpPr txBox="1"/>
          <p:nvPr/>
        </p:nvSpPr>
        <p:spPr>
          <a:xfrm>
            <a:off x="2458800" y="4017600"/>
            <a:ext cx="509325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ysClr val="windowText" lastClr="000000"/>
                </a:solidFill>
              </a:rPr>
              <a:t>10x </a:t>
            </a:r>
            <a:r>
              <a:rPr lang="fr-FR" dirty="0" err="1">
                <a:solidFill>
                  <a:sysClr val="windowText" lastClr="000000"/>
                </a:solidFill>
              </a:rPr>
              <a:t>faster</a:t>
            </a:r>
            <a:r>
              <a:rPr lang="fr-FR" dirty="0">
                <a:solidFill>
                  <a:sysClr val="windowText" lastClr="000000"/>
                </a:solidFill>
              </a:rPr>
              <a:t> (*more </a:t>
            </a:r>
            <a:r>
              <a:rPr lang="fr-FR" dirty="0" err="1">
                <a:solidFill>
                  <a:sysClr val="windowText" lastClr="000000"/>
                </a:solidFill>
              </a:rPr>
              <a:t>expensive</a:t>
            </a:r>
            <a:r>
              <a:rPr lang="fr-FR" dirty="0">
                <a:solidFill>
                  <a:sysClr val="windowText" lastClr="000000"/>
                </a:solidFill>
              </a:rPr>
              <a:t>) </a:t>
            </a:r>
            <a:r>
              <a:rPr lang="fr-FR" dirty="0" err="1">
                <a:solidFill>
                  <a:sysClr val="windowText" lastClr="000000"/>
                </a:solidFill>
              </a:rPr>
              <a:t>than</a:t>
            </a:r>
            <a:r>
              <a:rPr lang="fr-FR" dirty="0">
                <a:solidFill>
                  <a:sysClr val="windowText" lastClr="000000"/>
                </a:solidFill>
              </a:rPr>
              <a:t> SSD</a:t>
            </a:r>
          </a:p>
          <a:p>
            <a:r>
              <a:rPr lang="fr-FR" dirty="0" err="1"/>
              <a:t>Slower</a:t>
            </a:r>
            <a:r>
              <a:rPr lang="fr-FR" dirty="0"/>
              <a:t> (</a:t>
            </a:r>
            <a:r>
              <a:rPr lang="fr-FR" dirty="0" err="1"/>
              <a:t>cheaper</a:t>
            </a:r>
            <a:r>
              <a:rPr lang="fr-FR" dirty="0"/>
              <a:t>) </a:t>
            </a:r>
            <a:r>
              <a:rPr lang="fr-FR" dirty="0" err="1"/>
              <a:t>than</a:t>
            </a:r>
            <a:r>
              <a:rPr lang="fr-FR" dirty="0"/>
              <a:t> DDR4 RAM</a:t>
            </a:r>
          </a:p>
          <a:p>
            <a:endParaRPr lang="fr-FR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fr-FR" dirty="0"/>
              <a:t>For server up to 3To   fast &amp; persistent memory… 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fr-FR" b="0" i="0" dirty="0">
                <a:solidFill>
                  <a:srgbClr val="3F4853"/>
                </a:solidFill>
                <a:effectLst/>
                <a:latin typeface="Libre Franklin" panose="020B0604020202020204" pitchFamily="2" charset="0"/>
              </a:rPr>
              <a:t>~ 12 000 $ / 1 To</a:t>
            </a:r>
            <a:endParaRPr lang="fr-FR" dirty="0"/>
          </a:p>
        </p:txBody>
      </p:sp>
      <p:pic>
        <p:nvPicPr>
          <p:cNvPr id="5" name="Picture 14" descr="Storage Class Memory">
            <a:extLst>
              <a:ext uri="{FF2B5EF4-FFF2-40B4-BE49-F238E27FC236}">
                <a16:creationId xmlns:a16="http://schemas.microsoft.com/office/drawing/2014/main" id="{CD4764FA-17E7-49F5-8151-C7F416A8C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05" y="1372397"/>
            <a:ext cx="3190886" cy="2209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tel Optane">
            <a:extLst>
              <a:ext uri="{FF2B5EF4-FFF2-40B4-BE49-F238E27FC236}">
                <a16:creationId xmlns:a16="http://schemas.microsoft.com/office/drawing/2014/main" id="{9AEFDD13-24BF-409B-B3A0-C95686C62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5352" y="1603612"/>
            <a:ext cx="7298112" cy="2374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C52BE5-85D8-40A8-AAEF-5D3C128E62DB}"/>
              </a:ext>
            </a:extLst>
          </p:cNvPr>
          <p:cNvSpPr txBox="1"/>
          <p:nvPr/>
        </p:nvSpPr>
        <p:spPr>
          <a:xfrm>
            <a:off x="128025" y="1127387"/>
            <a:ext cx="4440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 transistors … </a:t>
            </a:r>
            <a:r>
              <a:rPr lang="fr-FR" dirty="0" err="1"/>
              <a:t>changed</a:t>
            </a:r>
            <a:r>
              <a:rPr lang="fr-FR" dirty="0"/>
              <a:t> of state (</a:t>
            </a:r>
            <a:r>
              <a:rPr lang="fr-FR" dirty="0" err="1"/>
              <a:t>resistance</a:t>
            </a:r>
            <a:r>
              <a:rPr lang="fr-FR" dirty="0"/>
              <a:t>)</a:t>
            </a:r>
          </a:p>
          <a:p>
            <a:r>
              <a:rPr lang="fr-FR" dirty="0"/>
              <a:t> in 3D stacks</a:t>
            </a:r>
          </a:p>
        </p:txBody>
      </p:sp>
    </p:spTree>
    <p:extLst>
      <p:ext uri="{BB962C8B-B14F-4D97-AF65-F5344CB8AC3E}">
        <p14:creationId xmlns:p14="http://schemas.microsoft.com/office/powerpoint/2010/main" val="647012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tel Optane">
            <a:extLst>
              <a:ext uri="{FF2B5EF4-FFF2-40B4-BE49-F238E27FC236}">
                <a16:creationId xmlns:a16="http://schemas.microsoft.com/office/drawing/2014/main" id="{BF8C4DCD-99D2-4BCB-B0BC-57C82E5EA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200" y="1813372"/>
            <a:ext cx="6318625" cy="3427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37087C1-B6E7-4E91-A4BC-F37342AAD80C}"/>
              </a:ext>
            </a:extLst>
          </p:cNvPr>
          <p:cNvSpPr txBox="1">
            <a:spLocks/>
          </p:cNvSpPr>
          <p:nvPr/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NAND (SSD) + </a:t>
            </a:r>
            <a:r>
              <a:rPr lang="fr-FR" dirty="0" err="1">
                <a:solidFill>
                  <a:sysClr val="windowText" lastClr="000000"/>
                </a:solidFill>
              </a:rPr>
              <a:t>Optane</a:t>
            </a:r>
            <a:r>
              <a:rPr lang="fr-FR" dirty="0">
                <a:solidFill>
                  <a:sysClr val="windowText" lastClr="000000"/>
                </a:solidFill>
              </a:rPr>
              <a:t> as Cache</a:t>
            </a:r>
          </a:p>
        </p:txBody>
      </p:sp>
    </p:spTree>
    <p:extLst>
      <p:ext uri="{BB962C8B-B14F-4D97-AF65-F5344CB8AC3E}">
        <p14:creationId xmlns:p14="http://schemas.microsoft.com/office/powerpoint/2010/main" val="3484782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10">
            <a:extLst>
              <a:ext uri="{FF2B5EF4-FFF2-40B4-BE49-F238E27FC236}">
                <a16:creationId xmlns:a16="http://schemas.microsoft.com/office/drawing/2014/main" id="{3A1916CC-F430-4407-B93A-E16E2358A6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4662" y="3864140"/>
            <a:ext cx="1480690" cy="818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2" descr="726722-B21: HPE Memory 32GB Quad Rank x4 DDR4-2133 | Convena.com">
            <a:extLst>
              <a:ext uri="{FF2B5EF4-FFF2-40B4-BE49-F238E27FC236}">
                <a16:creationId xmlns:a16="http://schemas.microsoft.com/office/drawing/2014/main" id="{59535D19-C620-42A4-A0CB-4A7E250BE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144" y="1050248"/>
            <a:ext cx="1480637" cy="1480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726722-B21: HPE Memory 32GB Quad Rank x4 DDR4-2133 | Convena.com">
            <a:extLst>
              <a:ext uri="{FF2B5EF4-FFF2-40B4-BE49-F238E27FC236}">
                <a16:creationId xmlns:a16="http://schemas.microsoft.com/office/drawing/2014/main" id="{B6700FB1-778E-4D9C-B64D-A823828D9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103" y="910864"/>
            <a:ext cx="1818277" cy="1818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375D92-EEBD-4510-8963-2A5283BB5C5B}"/>
              </a:ext>
            </a:extLst>
          </p:cNvPr>
          <p:cNvSpPr txBox="1">
            <a:spLocks/>
          </p:cNvSpPr>
          <p:nvPr/>
        </p:nvSpPr>
        <p:spPr>
          <a:xfrm>
            <a:off x="335384" y="79348"/>
            <a:ext cx="9262801" cy="117694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/>
          <a:lstStyle>
            <a:lvl1pPr algn="ctr" rtl="0" hangingPunct="0">
              <a:tabLst/>
              <a:defRPr lang="fr-FR" sz="4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</a:defRPr>
            </a:lvl1pPr>
          </a:lstStyle>
          <a:p>
            <a:r>
              <a:rPr lang="fr-FR" dirty="0">
                <a:solidFill>
                  <a:sysClr val="windowText" lastClr="000000"/>
                </a:solidFill>
              </a:rPr>
              <a:t>Memory &amp; Disk </a:t>
            </a:r>
            <a:br>
              <a:rPr lang="fr-FR" dirty="0">
                <a:solidFill>
                  <a:sysClr val="windowText" lastClr="000000"/>
                </a:solidFill>
              </a:rPr>
            </a:br>
            <a:r>
              <a:rPr lang="fr-FR" dirty="0">
                <a:solidFill>
                  <a:sysClr val="windowText" lastClr="000000"/>
                </a:solidFill>
              </a:rPr>
              <a:t>Technologies Disruptions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C6F2311-55E2-4B7E-9A31-3EA1EDF9CB78}"/>
              </a:ext>
            </a:extLst>
          </p:cNvPr>
          <p:cNvSpPr/>
          <p:nvPr/>
        </p:nvSpPr>
        <p:spPr>
          <a:xfrm>
            <a:off x="2132459" y="3253211"/>
            <a:ext cx="766800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D18BD6-AA4F-44CF-9BC1-4BF0B59F2464}"/>
              </a:ext>
            </a:extLst>
          </p:cNvPr>
          <p:cNvSpPr txBox="1"/>
          <p:nvPr/>
        </p:nvSpPr>
        <p:spPr>
          <a:xfrm>
            <a:off x="3551035" y="2549364"/>
            <a:ext cx="1875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~2015</a:t>
            </a:r>
          </a:p>
          <a:p>
            <a:r>
              <a:rPr lang="fr-FR" b="1" dirty="0"/>
              <a:t>Switch HDD / SSD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B2DE233-49C6-4FAA-9346-C7B1BBCD8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497" y="2899910"/>
            <a:ext cx="1794088" cy="1370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F5C15DC0-90E2-4FCE-9A56-31F17E6EA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87" y="1543975"/>
            <a:ext cx="1108113" cy="1370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D09743-2704-4176-8BBC-AE6EDDE568CC}"/>
              </a:ext>
            </a:extLst>
          </p:cNvPr>
          <p:cNvSpPr txBox="1"/>
          <p:nvPr/>
        </p:nvSpPr>
        <p:spPr>
          <a:xfrm>
            <a:off x="170363" y="3057477"/>
            <a:ext cx="929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HDD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3F38AF-5CD9-46C6-88C1-DA251B0BCA5F}"/>
              </a:ext>
            </a:extLst>
          </p:cNvPr>
          <p:cNvSpPr txBox="1"/>
          <p:nvPr/>
        </p:nvSpPr>
        <p:spPr>
          <a:xfrm>
            <a:off x="119980" y="1321176"/>
            <a:ext cx="929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RAM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6A636FE-9E8C-4EC4-9327-C49325EAE1BE}"/>
              </a:ext>
            </a:extLst>
          </p:cNvPr>
          <p:cNvSpPr/>
          <p:nvPr/>
        </p:nvSpPr>
        <p:spPr>
          <a:xfrm>
            <a:off x="2140345" y="2087462"/>
            <a:ext cx="766800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6B998F6F-5775-4EBC-9A34-EEFC38C07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994" y="4663321"/>
            <a:ext cx="1127287" cy="845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C126F12-263B-4ABF-86E4-44732EA89035}"/>
              </a:ext>
            </a:extLst>
          </p:cNvPr>
          <p:cNvSpPr txBox="1"/>
          <p:nvPr/>
        </p:nvSpPr>
        <p:spPr>
          <a:xfrm>
            <a:off x="2702152" y="4331353"/>
            <a:ext cx="1784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SSD (</a:t>
            </a:r>
            <a:r>
              <a:rPr lang="fr-FR" dirty="0" err="1"/>
              <a:t>since</a:t>
            </a:r>
            <a:r>
              <a:rPr lang="fr-FR" dirty="0"/>
              <a:t> 1991)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00DE5F1-A213-4F7E-8A7E-5D5CEFEBE36D}"/>
              </a:ext>
            </a:extLst>
          </p:cNvPr>
          <p:cNvSpPr/>
          <p:nvPr/>
        </p:nvSpPr>
        <p:spPr>
          <a:xfrm rot="17427276">
            <a:off x="3818540" y="3804228"/>
            <a:ext cx="1772237" cy="4339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9F24BD70-CFDA-49CE-8EB6-720963E88AD8}"/>
              </a:ext>
            </a:extLst>
          </p:cNvPr>
          <p:cNvSpPr/>
          <p:nvPr/>
        </p:nvSpPr>
        <p:spPr>
          <a:xfrm rot="1505292">
            <a:off x="4116686" y="3531473"/>
            <a:ext cx="1248009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176" name="Picture 8" descr="Tape Storage - Old School vs. New School Technologies">
            <a:extLst>
              <a:ext uri="{FF2B5EF4-FFF2-40B4-BE49-F238E27FC236}">
                <a16:creationId xmlns:a16="http://schemas.microsoft.com/office/drawing/2014/main" id="{6108E757-71EF-489B-BDEC-BE3689C17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879" y="4230974"/>
            <a:ext cx="1645667" cy="127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2DCDD833-E2CB-45C1-A67D-00B5CDE5257A}"/>
              </a:ext>
            </a:extLst>
          </p:cNvPr>
          <p:cNvSpPr/>
          <p:nvPr/>
        </p:nvSpPr>
        <p:spPr>
          <a:xfrm rot="4818570">
            <a:off x="1934364" y="4943884"/>
            <a:ext cx="766800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178" name="Picture 10">
            <a:extLst>
              <a:ext uri="{FF2B5EF4-FFF2-40B4-BE49-F238E27FC236}">
                <a16:creationId xmlns:a16="http://schemas.microsoft.com/office/drawing/2014/main" id="{06082BE8-298B-4B7F-8720-8A7C57176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787" y="2440213"/>
            <a:ext cx="2085235" cy="1153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610B66C-6CA9-4534-A764-409CDBBFC0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272" y="3470260"/>
            <a:ext cx="1243980" cy="949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Arrow: Right 20">
            <a:extLst>
              <a:ext uri="{FF2B5EF4-FFF2-40B4-BE49-F238E27FC236}">
                <a16:creationId xmlns:a16="http://schemas.microsoft.com/office/drawing/2014/main" id="{645DF7B1-9DE6-4349-959B-A1F830EBE062}"/>
              </a:ext>
            </a:extLst>
          </p:cNvPr>
          <p:cNvSpPr/>
          <p:nvPr/>
        </p:nvSpPr>
        <p:spPr>
          <a:xfrm rot="2515712">
            <a:off x="7451711" y="3460151"/>
            <a:ext cx="1083387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04992D-730E-4279-93C7-5234A81358FE}"/>
              </a:ext>
            </a:extLst>
          </p:cNvPr>
          <p:cNvSpPr txBox="1"/>
          <p:nvPr/>
        </p:nvSpPr>
        <p:spPr>
          <a:xfrm>
            <a:off x="5421178" y="4459924"/>
            <a:ext cx="2526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SCM - 3D </a:t>
            </a:r>
            <a:r>
              <a:rPr lang="fr-FR" dirty="0" err="1"/>
              <a:t>Xpoint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529E19E-265D-49AB-A52C-E92AB5B595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8310" y="4759686"/>
            <a:ext cx="956393" cy="859788"/>
          </a:xfrm>
          <a:prstGeom prst="rect">
            <a:avLst/>
          </a:prstGeom>
        </p:spPr>
      </p:pic>
      <p:sp>
        <p:nvSpPr>
          <p:cNvPr id="28" name="Arrow: Right 27">
            <a:extLst>
              <a:ext uri="{FF2B5EF4-FFF2-40B4-BE49-F238E27FC236}">
                <a16:creationId xmlns:a16="http://schemas.microsoft.com/office/drawing/2014/main" id="{26A030F8-6314-4670-9510-24A34980483C}"/>
              </a:ext>
            </a:extLst>
          </p:cNvPr>
          <p:cNvSpPr/>
          <p:nvPr/>
        </p:nvSpPr>
        <p:spPr>
          <a:xfrm rot="2048551">
            <a:off x="7272845" y="4512794"/>
            <a:ext cx="1854867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0BAE65D-3BBF-4910-8023-13D950B9F234}"/>
              </a:ext>
            </a:extLst>
          </p:cNvPr>
          <p:cNvSpPr/>
          <p:nvPr/>
        </p:nvSpPr>
        <p:spPr>
          <a:xfrm rot="18363174">
            <a:off x="7543663" y="4411266"/>
            <a:ext cx="1237328" cy="4339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DAD4518-9D1A-40B8-8E2B-A58E144867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04914" y="2520527"/>
            <a:ext cx="1416661" cy="12735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E0A52E-9508-4BD8-881B-7254E52F1F84}"/>
              </a:ext>
            </a:extLst>
          </p:cNvPr>
          <p:cNvSpPr txBox="1"/>
          <p:nvPr/>
        </p:nvSpPr>
        <p:spPr>
          <a:xfrm>
            <a:off x="173589" y="3879103"/>
            <a:ext cx="626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Tape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6FD495-95D6-4689-AF5E-832FEE92F231}"/>
              </a:ext>
            </a:extLst>
          </p:cNvPr>
          <p:cNvSpPr txBox="1"/>
          <p:nvPr/>
        </p:nvSpPr>
        <p:spPr>
          <a:xfrm>
            <a:off x="6460457" y="4805852"/>
            <a:ext cx="1324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dirty="0" err="1"/>
              <a:t>since</a:t>
            </a:r>
            <a:r>
              <a:rPr lang="fr-FR" dirty="0"/>
              <a:t> 2017)</a:t>
            </a:r>
          </a:p>
          <a:p>
            <a:endParaRPr lang="fr-F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565F8EB-C2A3-4EA3-AF15-126AF7DBA253}"/>
              </a:ext>
            </a:extLst>
          </p:cNvPr>
          <p:cNvSpPr txBox="1"/>
          <p:nvPr/>
        </p:nvSpPr>
        <p:spPr>
          <a:xfrm>
            <a:off x="7987086" y="5129017"/>
            <a:ext cx="1543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Next switch ??</a:t>
            </a:r>
          </a:p>
          <a:p>
            <a:r>
              <a:rPr lang="fr-FR" dirty="0"/>
              <a:t> &gt; 2022</a:t>
            </a:r>
            <a:endParaRPr lang="fr-FR" b="1" dirty="0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D3E63A09-70C2-40F0-807E-33756829B69A}"/>
              </a:ext>
            </a:extLst>
          </p:cNvPr>
          <p:cNvSpPr/>
          <p:nvPr/>
        </p:nvSpPr>
        <p:spPr>
          <a:xfrm rot="18363174">
            <a:off x="9256019" y="2030025"/>
            <a:ext cx="799016" cy="2068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BEAF4F4B-824A-4CBF-9DAE-BA463944C6B7}"/>
              </a:ext>
            </a:extLst>
          </p:cNvPr>
          <p:cNvSpPr/>
          <p:nvPr/>
        </p:nvSpPr>
        <p:spPr>
          <a:xfrm rot="2361707">
            <a:off x="9256019" y="1941690"/>
            <a:ext cx="799016" cy="204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09A6DD-6B20-4121-88BA-E6B84D4E20DA}"/>
              </a:ext>
            </a:extLst>
          </p:cNvPr>
          <p:cNvSpPr txBox="1"/>
          <p:nvPr/>
        </p:nvSpPr>
        <p:spPr>
          <a:xfrm>
            <a:off x="9170470" y="1169146"/>
            <a:ext cx="9998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future</a:t>
            </a:r>
          </a:p>
          <a:p>
            <a:r>
              <a:rPr lang="fr-FR" dirty="0"/>
              <a:t>switch??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541297719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562</Words>
  <Application>Microsoft Office PowerPoint</Application>
  <PresentationFormat>Widescreen</PresentationFormat>
  <Paragraphs>125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Arial</vt:lpstr>
      <vt:lpstr>Calibri</vt:lpstr>
      <vt:lpstr>Consolas</vt:lpstr>
      <vt:lpstr>Liberation Sans</vt:lpstr>
      <vt:lpstr>Liberation Serif</vt:lpstr>
      <vt:lpstr>Libre Franklin</vt:lpstr>
      <vt:lpstr>Symbol</vt:lpstr>
      <vt:lpstr>Verdana</vt:lpstr>
      <vt:lpstr>Standard</vt:lpstr>
      <vt:lpstr>arnaud.nauwynck@gmail.com</vt:lpstr>
      <vt:lpstr>Big Data 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arnaud.nauwynck@gmail.com</dc:title>
  <dc:creator>arnaud</dc:creator>
  <cp:lastModifiedBy>arnaud.nauwynck@gmail.com</cp:lastModifiedBy>
  <cp:revision>14</cp:revision>
  <dcterms:created xsi:type="dcterms:W3CDTF">2021-12-15T08:03:06Z</dcterms:created>
  <dcterms:modified xsi:type="dcterms:W3CDTF">2021-12-31T16:12:25Z</dcterms:modified>
</cp:coreProperties>
</file>

<file path=docProps/thumbnail.jpeg>
</file>